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279" r:id="rId5"/>
    <p:sldId id="264" r:id="rId6"/>
    <p:sldId id="280" r:id="rId7"/>
    <p:sldId id="281" r:id="rId8"/>
    <p:sldId id="282" r:id="rId9"/>
    <p:sldId id="299" r:id="rId10"/>
    <p:sldId id="301" r:id="rId11"/>
    <p:sldId id="283" r:id="rId12"/>
    <p:sldId id="303" r:id="rId13"/>
    <p:sldId id="30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FDFB3C1-C38C-B002-CE40-27F7C3870971}" name="SLOOT Vanity" initials="SV" userId="S::vanity.sloot@arval.nl::87b4638b-ba1f-4553-8aea-cf62a9b9e110" providerId="AD"/>
  <p188:author id="{63B7E8F6-5C85-796D-CAEC-FC3726A81B52}" name="Rogier SCHOENMAKER" initials="RS" userId="Rogier SCHOENMAKE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15A"/>
    <a:srgbClr val="034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DC96CD-87A7-4A86-9E3F-3F50D5F0A5CF}" v="14" dt="2026-04-17T08:19:51.1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41"/>
    <p:restoredTop sz="94773"/>
  </p:normalViewPr>
  <p:slideViewPr>
    <p:cSldViewPr snapToGrid="0">
      <p:cViewPr>
        <p:scale>
          <a:sx n="66" d="100"/>
          <a:sy n="66" d="100"/>
        </p:scale>
        <p:origin x="32" y="-1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8294C6-3DC4-E049-B66E-FDF8D5ABF51E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4C1DCF-7F7D-A24E-8B52-7ABE3D789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833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C1DCF-7F7D-A24E-8B52-7ABE3D789E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79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6B1E9-C600-C054-2D4B-D0417C006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EDE36A-A2A5-0B90-E742-861D863467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CB7C13-8D31-F361-9F02-5549FD063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D4ABB9-BDFD-8FD8-532B-17991B675F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C1DCF-7F7D-A24E-8B52-7ABE3D789E5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66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C1DCF-7F7D-A24E-8B52-7ABE3D789E5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62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E7418-4FCB-ED22-6812-67E07B788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D2D2A1-57D6-86F1-56FE-BB07616C5E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B878C8-CF34-F8E9-69D0-AF6D812D9A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54FF1-D30A-231D-A70B-A997AD69C0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C1DCF-7F7D-A24E-8B52-7ABE3D789E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08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B76FF-46BA-6D80-70E1-5094C9287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6CCC83-D8FD-D45B-0D94-5F670B1F78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D00466-4A03-B649-3E74-89C4FC76B8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AE809D-A0FB-B94D-DCFF-21860C055D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C1DCF-7F7D-A24E-8B52-7ABE3D789E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55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94D58-5A38-9B59-156E-AAEC9D5D0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255C57-0CC4-8339-6917-54E5E5E04E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FC1C1D-A693-B90F-03D0-2365B1BB6C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5150BE-03BB-9F6F-ECB8-4729AEDD0A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C1DCF-7F7D-A24E-8B52-7ABE3D789E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C53FA-360E-2556-9EE4-EC408F189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66C014-765B-ADF4-3E65-6ABC5659A8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CAE033-EBFE-3E19-E46E-F4D4C151BB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11382E-9B88-D76B-C6DC-48C3B8D796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C1DCF-7F7D-A24E-8B52-7ABE3D789E5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20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814DE-7C8D-6AD9-F371-0B8F9F9E2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BE0AE5-3C0D-74C8-FF3A-DF9F0EC846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8BF5E5-DB56-AA36-1EF6-6FB3ADACE4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25EF1-3B71-01B3-6C86-252F2424AA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C1DCF-7F7D-A24E-8B52-7ABE3D789E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67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2DFE7-13A8-A9A1-612E-E23DA0D4D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A85AFA-D7B0-002F-CC97-B4B6B9F7C3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2314C8-60F6-DA58-1F07-89C4866BC7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049EE0-CFC4-D95C-3E74-F80BC01ED0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C1DCF-7F7D-A24E-8B52-7ABE3D789E5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73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46F4-28BE-18A0-CC8D-932E5F2B7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244116-6E50-C34C-E31C-1EFCB75683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4E859C-C36E-4885-CED8-82679957CC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80B01-F0DD-5C9C-F4AF-AABDC4E7A6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C1DCF-7F7D-A24E-8B52-7ABE3D789E5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898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EAA98-4F74-74D4-E3BB-E6B275CAB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625BB2-A283-E312-E8CE-C4A5DDB91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7F2AC-04C8-8968-CF68-A457D1549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E1D0E-086A-9441-ADCB-9F3278738A8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7AF48-6311-4987-A5C9-40083F1E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1383C-44E1-864C-C8B8-27CBB5C91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DCE9-30CB-A44A-8862-1BE28B779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91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32B9E-BFDE-6835-AABA-3E12429A2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BF6D3B-4D24-8B1D-C85B-800209E56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EB5DC-A1FD-C3E5-3495-DD02CE54A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E1D0E-086A-9441-ADCB-9F3278738A8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BB904-DD31-1C74-1DC0-C1CCFA218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F9C4D-11CE-FF8E-1752-123D53D98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DCE9-30CB-A44A-8862-1BE28B779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1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407B24-A59B-786B-E7E3-59C3196546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99CD85-9042-111B-F1D4-F6BCD531CA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0D958-84D0-973D-0EC8-80F3A8018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E1D0E-086A-9441-ADCB-9F3278738A8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227C4-1D5E-39A2-E19F-5D37CC8AB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BD82-5BD5-F4CA-DC4E-5C329F5B7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DCE9-30CB-A44A-8862-1BE28B779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66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Obraz z podpis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zrzut ekranu, woda, zieleń, Kolor morski&#10;&#10;Opis wygenerowany automatycznie">
            <a:extLst>
              <a:ext uri="{FF2B5EF4-FFF2-40B4-BE49-F238E27FC236}">
                <a16:creationId xmlns:a16="http://schemas.microsoft.com/office/drawing/2014/main" id="{895E5A93-B0F6-B519-1F4E-5664049ABF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11" name="Symbol zastępczy tekstu 10">
            <a:extLst>
              <a:ext uri="{FF2B5EF4-FFF2-40B4-BE49-F238E27FC236}">
                <a16:creationId xmlns:a16="http://schemas.microsoft.com/office/drawing/2014/main" id="{405B1258-FCB8-8349-B3C4-DB4301F7F4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614" y="466726"/>
            <a:ext cx="6292141" cy="5805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bg1"/>
                </a:solidFill>
                <a:latin typeface="BNPPSansCondensed-ExtraBold" panose="02000000000000000000" pitchFamily="2" charset="-18"/>
              </a:defRPr>
            </a:lvl1pPr>
            <a:lvl2pPr>
              <a:defRPr>
                <a:latin typeface="BNPPSansCondensed-ExtraBold" panose="02000000000000000000" pitchFamily="2" charset="-18"/>
              </a:defRPr>
            </a:lvl2pPr>
            <a:lvl3pPr>
              <a:defRPr>
                <a:latin typeface="BNPPSansCondensed-ExtraBold" panose="02000000000000000000" pitchFamily="2" charset="-18"/>
              </a:defRPr>
            </a:lvl3pPr>
            <a:lvl4pPr>
              <a:defRPr>
                <a:latin typeface="BNPPSansCondensed-ExtraBold" panose="02000000000000000000" pitchFamily="2" charset="-18"/>
              </a:defRPr>
            </a:lvl4pPr>
            <a:lvl5pPr>
              <a:defRPr>
                <a:latin typeface="BNPPSansCondensed-ExtraBold" panose="02000000000000000000" pitchFamily="2" charset="-18"/>
              </a:defRPr>
            </a:lvl5pPr>
          </a:lstStyle>
          <a:p>
            <a:pPr lvl="0"/>
            <a:r>
              <a:rPr lang="pl-PL"/>
              <a:t>LOREM IPSUM</a:t>
            </a:r>
          </a:p>
        </p:txBody>
      </p:sp>
      <p:sp>
        <p:nvSpPr>
          <p:cNvPr id="12" name="Symbol zastępczy tekstu 10">
            <a:extLst>
              <a:ext uri="{FF2B5EF4-FFF2-40B4-BE49-F238E27FC236}">
                <a16:creationId xmlns:a16="http://schemas.microsoft.com/office/drawing/2014/main" id="{0FD6A66F-4D62-BA93-BFBE-DD9C0AACFA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1613" y="1158443"/>
            <a:ext cx="6292141" cy="5805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BNPPSansCondensed" panose="02000000000000000000" pitchFamily="2" charset="-18"/>
              </a:defRPr>
            </a:lvl1pPr>
            <a:lvl2pPr>
              <a:defRPr>
                <a:latin typeface="BNPPSansCondensed-ExtraBold" panose="02000000000000000000" pitchFamily="2" charset="-18"/>
              </a:defRPr>
            </a:lvl2pPr>
            <a:lvl3pPr>
              <a:defRPr>
                <a:latin typeface="BNPPSansCondensed-ExtraBold" panose="02000000000000000000" pitchFamily="2" charset="-18"/>
              </a:defRPr>
            </a:lvl3pPr>
            <a:lvl4pPr>
              <a:defRPr>
                <a:latin typeface="BNPPSansCondensed-ExtraBold" panose="02000000000000000000" pitchFamily="2" charset="-18"/>
              </a:defRPr>
            </a:lvl4pPr>
            <a:lvl5pPr>
              <a:defRPr>
                <a:latin typeface="BNPPSansCondensed-ExtraBold" panose="02000000000000000000" pitchFamily="2" charset="-18"/>
              </a:defRPr>
            </a:lvl5pPr>
          </a:lstStyle>
          <a:p>
            <a:pPr lvl="0"/>
            <a:r>
              <a:rPr lang="pl-PL"/>
              <a:t>LOREM IPSUM DOLOR SIT</a:t>
            </a:r>
          </a:p>
        </p:txBody>
      </p:sp>
      <p:sp>
        <p:nvSpPr>
          <p:cNvPr id="15" name="Symbol zastępczy tekstu 14">
            <a:extLst>
              <a:ext uri="{FF2B5EF4-FFF2-40B4-BE49-F238E27FC236}">
                <a16:creationId xmlns:a16="http://schemas.microsoft.com/office/drawing/2014/main" id="{9172C810-F5DF-CB84-ABEE-8714165130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1614" y="1850160"/>
            <a:ext cx="6292140" cy="4600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BNPPSans-Light" panose="02000503020000020004" pitchFamily="2" charset="-18"/>
              </a:defRPr>
            </a:lvl1pPr>
          </a:lstStyle>
          <a:p>
            <a:pPr lvl="0"/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A8DF6969-64F3-ADE0-055D-16878914CFB5}"/>
              </a:ext>
            </a:extLst>
          </p:cNvPr>
          <p:cNvSpPr txBox="1">
            <a:spLocks/>
          </p:cNvSpPr>
          <p:nvPr userDrawn="1"/>
        </p:nvSpPr>
        <p:spPr>
          <a:xfrm>
            <a:off x="10033827" y="6475936"/>
            <a:ext cx="1838645" cy="1692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11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  <a:latin typeface="BNPPSans"/>
              </a:rPr>
              <a:t>For the many journeys in life</a:t>
            </a:r>
            <a:endParaRPr lang="en-GB">
              <a:solidFill>
                <a:schemeClr val="bg1"/>
              </a:solidFill>
              <a:latin typeface="BNPPSans"/>
            </a:endParaRPr>
          </a:p>
        </p:txBody>
      </p:sp>
      <p:pic>
        <p:nvPicPr>
          <p:cNvPr id="17" name="Graphique 4">
            <a:extLst>
              <a:ext uri="{FF2B5EF4-FFF2-40B4-BE49-F238E27FC236}">
                <a16:creationId xmlns:a16="http://schemas.microsoft.com/office/drawing/2014/main" id="{19D6D7B9-0BE5-2E4B-D04B-3A485EA113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2" b="11012"/>
          <a:stretch/>
        </p:blipFill>
        <p:spPr>
          <a:xfrm>
            <a:off x="324004" y="6416574"/>
            <a:ext cx="1242474" cy="288000"/>
          </a:xfrm>
          <a:prstGeom prst="rect">
            <a:avLst/>
          </a:prstGeom>
        </p:spPr>
      </p:pic>
      <p:sp>
        <p:nvSpPr>
          <p:cNvPr id="18" name="Symbol zastępczy obrazu 2">
            <a:extLst>
              <a:ext uri="{FF2B5EF4-FFF2-40B4-BE49-F238E27FC236}">
                <a16:creationId xmlns:a16="http://schemas.microsoft.com/office/drawing/2014/main" id="{2E866BE2-4CEF-3440-095B-866730E1623B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477570" y="466726"/>
            <a:ext cx="4714430" cy="58070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835610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66B31-30F0-F6F3-D539-95EDFECD9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102F1-E041-447E-3D9A-8DD3230E5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43388-861E-A009-37E3-3523E3E3E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E1D0E-086A-9441-ADCB-9F3278738A8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0CF2F-09CB-DEB2-E392-F8DE86D78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DB292-9645-6F8D-3B69-181065D73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DCE9-30CB-A44A-8862-1BE28B779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97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8DC6-12CC-E170-195B-0E495D217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AEDA05-53AB-DAA3-8283-53867247E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D4AA5-E208-38C9-2E3A-06A7DD31E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E1D0E-086A-9441-ADCB-9F3278738A8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B12D7-D898-FB2E-3977-AF3AF95A3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9B90D-F99A-E300-68FA-180BB593D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DCE9-30CB-A44A-8862-1BE28B779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374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A5AAC-5903-F087-BD92-44F7C5E82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B4799-2259-94C7-FE0F-579359D30D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C40B16-E28B-ECC1-726E-2C3AD00CA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C4464F-43A4-F59D-3020-AD3E187F4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E1D0E-086A-9441-ADCB-9F3278738A8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3E8C60-1BE2-B862-8F10-057948A9D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950E3A-1812-1EAE-8BC9-305FD149E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DCE9-30CB-A44A-8862-1BE28B779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82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6E5C4-6F24-7205-8132-61AA82F39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A90BD-12ED-ECD5-A64A-9DCECF7B18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783D05-9FAD-D5F8-7B67-5597EC5944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A96096-92EC-3660-E60B-AEBD7D0FDB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AA45F9-D742-27B0-7075-0DE40E31F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CA92C0-0F1F-D795-3E44-0AAA06A0E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E1D0E-086A-9441-ADCB-9F3278738A8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8E7796-9460-4B22-5C13-EB1BC7B57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568619-526A-AA37-47A9-9DAB161DD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DCE9-30CB-A44A-8862-1BE28B779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958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0223F-FEB7-AC90-E3E6-E61DE8471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63738A-D58F-7E7A-BD92-C2FC96128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E1D0E-086A-9441-ADCB-9F3278738A8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CE6C9A-220F-1381-636C-6F65A2B15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3C4D46-730A-670C-EBBE-1C017A44D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DCE9-30CB-A44A-8862-1BE28B779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0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414207-FE65-7CD9-41C6-D71470C4E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E1D0E-086A-9441-ADCB-9F3278738A8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0A3CEF-5EE6-39D2-DF1A-4C327298E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695E8-7A9E-A756-0151-2B2C592E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DCE9-30CB-A44A-8862-1BE28B779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1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CE829-E702-5710-553D-BE821B2A9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AD570-3C5E-B159-1235-728805332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CD93D1-3733-8A96-2610-39062BCA75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93E871-E107-9FCD-5C49-36BF4F7BC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E1D0E-086A-9441-ADCB-9F3278738A8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EF46C-9A15-0ACE-E5EC-085738990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68E3AE-B3A4-312B-28E1-32DE08A7B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DCE9-30CB-A44A-8862-1BE28B779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62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B799C-730A-12EA-F5AB-0989C3CBD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BA82DC-B2FE-69D5-90CE-14E9F9CE3E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9AD26-1CA7-A218-C34F-CCBEA7734C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685C12-03E7-B37B-F7AD-D50A662E4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E1D0E-086A-9441-ADCB-9F3278738A8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730709-B326-7685-7737-5CC4734AC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E99051-D5AD-1802-49F1-609E05F39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DCE9-30CB-A44A-8862-1BE28B779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13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3B5FE5-6069-F7AC-819A-443001E9F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E5F208-BE91-278E-BB67-16583C022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638A5-BF5F-7B87-7474-6AA271235C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6E1D0E-086A-9441-ADCB-9F3278738A8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9A5C1-D8CA-8FB4-AFFA-BBD536F967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C0102-9947-4695-4E6D-DA40153888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05DCE9-30CB-A44A-8862-1BE28B77966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A00764-417B-92AA-F89A-2501F1D146C3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0858500" y="6642100"/>
            <a:ext cx="12954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78D7">
                    <a:alpha val="50000"/>
                  </a:srgbClr>
                </a:solidFill>
                <a:latin typeface="Aptos" panose="020B0004020202020204" pitchFamily="34" charset="0"/>
              </a:rPr>
              <a:t>Classification : Internal</a:t>
            </a:r>
          </a:p>
        </p:txBody>
      </p:sp>
    </p:spTree>
    <p:extLst>
      <p:ext uri="{BB962C8B-B14F-4D97-AF65-F5344CB8AC3E}">
        <p14:creationId xmlns:p14="http://schemas.microsoft.com/office/powerpoint/2010/main" val="257798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915A"/>
            </a:gs>
            <a:gs pos="81000">
              <a:srgbClr val="03424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F5FAEEE5-302F-41ED-23BB-301648889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78" y="6047745"/>
            <a:ext cx="1952122" cy="6070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48E266-2453-388A-66D1-683029131795}"/>
              </a:ext>
            </a:extLst>
          </p:cNvPr>
          <p:cNvSpPr txBox="1"/>
          <p:nvPr/>
        </p:nvSpPr>
        <p:spPr>
          <a:xfrm>
            <a:off x="9505837" y="6271815"/>
            <a:ext cx="2428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BNPPSans" panose="02000000000000000000" pitchFamily="2" charset="0"/>
              </a:rPr>
              <a:t>For the many journeys in life</a:t>
            </a:r>
          </a:p>
        </p:txBody>
      </p:sp>
      <p:pic>
        <p:nvPicPr>
          <p:cNvPr id="13" name="Picture 12" descr="A person sitting on a bench with a bicycle&#10;&#10;AI-generated content may be incorrect.">
            <a:extLst>
              <a:ext uri="{FF2B5EF4-FFF2-40B4-BE49-F238E27FC236}">
                <a16:creationId xmlns:a16="http://schemas.microsoft.com/office/drawing/2014/main" id="{8601224E-11C8-CC75-9203-38790B3C15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293" t="32129" r="1891" b="10467"/>
          <a:stretch>
            <a:fillRect/>
          </a:stretch>
        </p:blipFill>
        <p:spPr>
          <a:xfrm>
            <a:off x="657643" y="367466"/>
            <a:ext cx="10876714" cy="4229982"/>
          </a:xfrm>
          <a:prstGeom prst="rect">
            <a:avLst/>
          </a:prstGeom>
        </p:spPr>
      </p:pic>
      <p:pic>
        <p:nvPicPr>
          <p:cNvPr id="10" name="Obraz 7" descr="Obraz zawierający szkic, rysowanie, czarne, sztuka&#10;&#10;Opis wygenerowany automatycznie">
            <a:extLst>
              <a:ext uri="{FF2B5EF4-FFF2-40B4-BE49-F238E27FC236}">
                <a16:creationId xmlns:a16="http://schemas.microsoft.com/office/drawing/2014/main" id="{3AB07112-C3E2-A237-3D5F-692547723F7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8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67" y="-70958"/>
            <a:ext cx="6343429" cy="699991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F82B068-6F72-8CB2-C332-76F6910921A1}"/>
              </a:ext>
            </a:extLst>
          </p:cNvPr>
          <p:cNvSpPr txBox="1">
            <a:spLocks/>
          </p:cNvSpPr>
          <p:nvPr/>
        </p:nvSpPr>
        <p:spPr>
          <a:xfrm>
            <a:off x="657643" y="4755628"/>
            <a:ext cx="6027872" cy="119337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BNPPSans-Bold" panose="02000000000000000000" pitchFamily="2" charset="0"/>
              </a:rPr>
              <a:t>ARVAL BIKE LEASE</a:t>
            </a:r>
          </a:p>
        </p:txBody>
      </p:sp>
    </p:spTree>
    <p:extLst>
      <p:ext uri="{BB962C8B-B14F-4D97-AF65-F5344CB8AC3E}">
        <p14:creationId xmlns:p14="http://schemas.microsoft.com/office/powerpoint/2010/main" val="2596546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673D2-94A5-6669-874D-31FC58FD7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7">
            <a:extLst>
              <a:ext uri="{FF2B5EF4-FFF2-40B4-BE49-F238E27FC236}">
                <a16:creationId xmlns:a16="http://schemas.microsoft.com/office/drawing/2014/main" id="{0EE38C58-A592-33C7-F9D6-DA4D69FA9EEE}"/>
              </a:ext>
            </a:extLst>
          </p:cNvPr>
          <p:cNvSpPr/>
          <p:nvPr/>
        </p:nvSpPr>
        <p:spPr>
          <a:xfrm>
            <a:off x="2064485" y="1282401"/>
            <a:ext cx="8063030" cy="3984106"/>
          </a:xfrm>
          <a:prstGeom prst="rect">
            <a:avLst/>
          </a:prstGeom>
          <a:solidFill>
            <a:schemeClr val="tx1">
              <a:lumMod val="85000"/>
              <a:lumOff val="15000"/>
              <a:alpha val="66000"/>
            </a:schemeClr>
          </a:solidFill>
          <a:ln w="28575">
            <a:solidFill>
              <a:srgbClr val="017B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9" tIns="89979" rIns="91419" bIns="899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1400" dirty="0">
              <a:solidFill>
                <a:schemeClr val="tx1"/>
              </a:solidFill>
            </a:endParaRPr>
          </a:p>
        </p:txBody>
      </p:sp>
      <p:sp>
        <p:nvSpPr>
          <p:cNvPr id="6" name="pole tekstowe 4">
            <a:extLst>
              <a:ext uri="{FF2B5EF4-FFF2-40B4-BE49-F238E27FC236}">
                <a16:creationId xmlns:a16="http://schemas.microsoft.com/office/drawing/2014/main" id="{7A656E50-E3B6-87DF-4748-BAFCEF6E94CE}"/>
              </a:ext>
            </a:extLst>
          </p:cNvPr>
          <p:cNvSpPr txBox="1"/>
          <p:nvPr/>
        </p:nvSpPr>
        <p:spPr>
          <a:xfrm>
            <a:off x="1344572" y="1282401"/>
            <a:ext cx="9358874" cy="1784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2635"/>
            <a:r>
              <a:rPr lang="en-NL" sz="6999" b="1" dirty="0">
                <a:solidFill>
                  <a:srgbClr val="FFFFFF"/>
                </a:solidFill>
                <a:latin typeface="BNPPSansCondensed-Bold" panose="02000000000000000000" pitchFamily="2" charset="-18"/>
              </a:rPr>
              <a:t>Any questions</a:t>
            </a:r>
            <a:r>
              <a:rPr lang="nl-NL" sz="6999" b="1" dirty="0">
                <a:solidFill>
                  <a:srgbClr val="FFFFFF"/>
                </a:solidFill>
                <a:latin typeface="BNPPSansCondensed-Bold" panose="02000000000000000000" pitchFamily="2" charset="-18"/>
              </a:rPr>
              <a:t>? </a:t>
            </a:r>
            <a:br>
              <a:rPr lang="nl-NL" sz="6999" b="1" dirty="0">
                <a:solidFill>
                  <a:srgbClr val="FFFFFF"/>
                </a:solidFill>
                <a:latin typeface="BNPPSansCondensed" panose="02000000000000000000" pitchFamily="2" charset="-18"/>
              </a:rPr>
            </a:br>
            <a:r>
              <a:rPr lang="en-NL" sz="4000" b="1" dirty="0">
                <a:solidFill>
                  <a:srgbClr val="FFFFFF"/>
                </a:solidFill>
                <a:latin typeface="BNPPSansCondensed" panose="02000000000000000000" pitchFamily="2" charset="-18"/>
              </a:rPr>
              <a:t>This is how you can contact us!</a:t>
            </a:r>
            <a:endParaRPr lang="nl-NL" sz="6999" dirty="0">
              <a:solidFill>
                <a:srgbClr val="00915A"/>
              </a:solidFill>
              <a:latin typeface="BNPPSansCondensed" panose="02000000000000000000" pitchFamily="2" charset="-18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98206678-FF78-DEFF-94EF-72D0F4323A8B}"/>
              </a:ext>
            </a:extLst>
          </p:cNvPr>
          <p:cNvSpPr txBox="1"/>
          <p:nvPr/>
        </p:nvSpPr>
        <p:spPr>
          <a:xfrm>
            <a:off x="5240269" y="3538714"/>
            <a:ext cx="1943766" cy="1076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2635">
              <a:spcAft>
                <a:spcPts val="1200"/>
              </a:spcAft>
            </a:pPr>
            <a:r>
              <a:rPr lang="pl-PL" dirty="0">
                <a:solidFill>
                  <a:srgbClr val="FFFFFF"/>
                </a:solidFill>
                <a:latin typeface="BNPPSans-Light" panose="02000503020000020004" pitchFamily="2" charset="-18"/>
              </a:rPr>
              <a:t>020-2625990</a:t>
            </a:r>
          </a:p>
          <a:p>
            <a:pPr defTabSz="1212635">
              <a:spcAft>
                <a:spcPts val="1200"/>
              </a:spcAft>
            </a:pPr>
            <a:br>
              <a:rPr lang="pl-PL" dirty="0">
                <a:solidFill>
                  <a:srgbClr val="FFFFFF"/>
                </a:solidFill>
                <a:latin typeface="BNPPSans-Light" panose="02000503020000020004" pitchFamily="2" charset="-18"/>
              </a:rPr>
            </a:br>
            <a:endParaRPr lang="nl-NL" dirty="0">
              <a:solidFill>
                <a:srgbClr val="FFFFFF"/>
              </a:solidFill>
              <a:latin typeface="BNPPSans-Light" panose="02000503020000020004" pitchFamily="2" charset="-18"/>
            </a:endParaRPr>
          </a:p>
        </p:txBody>
      </p:sp>
      <p:sp>
        <p:nvSpPr>
          <p:cNvPr id="8" name="Rechthoek 6">
            <a:extLst>
              <a:ext uri="{FF2B5EF4-FFF2-40B4-BE49-F238E27FC236}">
                <a16:creationId xmlns:a16="http://schemas.microsoft.com/office/drawing/2014/main" id="{D5EF30BD-A1BA-7D0E-C881-5561CAC281BE}"/>
              </a:ext>
            </a:extLst>
          </p:cNvPr>
          <p:cNvSpPr/>
          <p:nvPr/>
        </p:nvSpPr>
        <p:spPr>
          <a:xfrm>
            <a:off x="5246182" y="3895299"/>
            <a:ext cx="1931939" cy="11310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nl-NL" dirty="0">
                <a:solidFill>
                  <a:srgbClr val="FFFFFF"/>
                </a:solidFill>
                <a:latin typeface="BNPPSans-Light" panose="02000503020000020004" pitchFamily="2" charset="-18"/>
              </a:rPr>
              <a:t>mobility@arval.nl</a:t>
            </a:r>
          </a:p>
          <a:p>
            <a:pPr>
              <a:lnSpc>
                <a:spcPct val="200000"/>
              </a:lnSpc>
            </a:pPr>
            <a:r>
              <a:rPr lang="nl-NL" dirty="0">
                <a:solidFill>
                  <a:srgbClr val="FFFFFF"/>
                </a:solidFill>
                <a:latin typeface="BNPPSans-Light" panose="02000503020000020004" pitchFamily="2" charset="-18"/>
              </a:rPr>
              <a:t>www.arval.nl</a:t>
            </a:r>
          </a:p>
        </p:txBody>
      </p:sp>
      <p:pic>
        <p:nvPicPr>
          <p:cNvPr id="9" name="Obraz 9">
            <a:extLst>
              <a:ext uri="{FF2B5EF4-FFF2-40B4-BE49-F238E27FC236}">
                <a16:creationId xmlns:a16="http://schemas.microsoft.com/office/drawing/2014/main" id="{42072E51-616A-D7B5-D11F-209F2079A1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9999" y="4076681"/>
            <a:ext cx="465696" cy="387017"/>
          </a:xfrm>
          <a:prstGeom prst="rect">
            <a:avLst/>
          </a:prstGeom>
        </p:spPr>
      </p:pic>
      <p:pic>
        <p:nvPicPr>
          <p:cNvPr id="10" name="Obraz 13">
            <a:extLst>
              <a:ext uri="{FF2B5EF4-FFF2-40B4-BE49-F238E27FC236}">
                <a16:creationId xmlns:a16="http://schemas.microsoft.com/office/drawing/2014/main" id="{A59F9D83-A58E-8583-0AEF-FF9C8585A6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8163" y="4561901"/>
            <a:ext cx="449365" cy="422320"/>
          </a:xfrm>
          <a:prstGeom prst="rect">
            <a:avLst/>
          </a:prstGeom>
        </p:spPr>
      </p:pic>
      <p:pic>
        <p:nvPicPr>
          <p:cNvPr id="11" name="Obraz 2">
            <a:extLst>
              <a:ext uri="{FF2B5EF4-FFF2-40B4-BE49-F238E27FC236}">
                <a16:creationId xmlns:a16="http://schemas.microsoft.com/office/drawing/2014/main" id="{9AE531D1-5663-7828-30FA-2A20833E33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944" y="3290483"/>
            <a:ext cx="953805" cy="926380"/>
          </a:xfrm>
          <a:prstGeom prst="rect">
            <a:avLst/>
          </a:prstGeom>
        </p:spPr>
      </p:pic>
      <p:sp>
        <p:nvSpPr>
          <p:cNvPr id="3" name="Prostokąt 7">
            <a:extLst>
              <a:ext uri="{FF2B5EF4-FFF2-40B4-BE49-F238E27FC236}">
                <a16:creationId xmlns:a16="http://schemas.microsoft.com/office/drawing/2014/main" id="{C0926B33-9708-6FDD-02D0-0181C1E6AFEA}"/>
              </a:ext>
            </a:extLst>
          </p:cNvPr>
          <p:cNvSpPr/>
          <p:nvPr/>
        </p:nvSpPr>
        <p:spPr>
          <a:xfrm>
            <a:off x="950182" y="3466317"/>
            <a:ext cx="2520000" cy="2520000"/>
          </a:xfrm>
          <a:prstGeom prst="rect">
            <a:avLst/>
          </a:prstGeom>
          <a:solidFill>
            <a:schemeClr val="tx1">
              <a:lumMod val="85000"/>
              <a:lumOff val="15000"/>
              <a:alpha val="66000"/>
            </a:schemeClr>
          </a:solidFill>
          <a:ln w="28575">
            <a:solidFill>
              <a:srgbClr val="017B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31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8D1945-2FEC-3295-A98E-E69BF4E476B1}"/>
              </a:ext>
            </a:extLst>
          </p:cNvPr>
          <p:cNvSpPr/>
          <p:nvPr/>
        </p:nvSpPr>
        <p:spPr>
          <a:xfrm>
            <a:off x="1040182" y="3556317"/>
            <a:ext cx="2340000" cy="23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rgbClr val="00915A"/>
                </a:solidFill>
              </a:rPr>
              <a:t>QR-CODE INFORMATI</a:t>
            </a:r>
            <a:r>
              <a:rPr lang="en-NL" dirty="0">
                <a:solidFill>
                  <a:srgbClr val="00915A"/>
                </a:solidFill>
              </a:rPr>
              <a:t>ON 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119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ymbol zastępczy tekstu 19">
            <a:extLst>
              <a:ext uri="{FF2B5EF4-FFF2-40B4-BE49-F238E27FC236}">
                <a16:creationId xmlns:a16="http://schemas.microsoft.com/office/drawing/2014/main" id="{E0EF9903-B12A-7CED-CFE2-E4F7A349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NL" dirty="0"/>
              <a:t>THE BENEFITS </a:t>
            </a:r>
            <a:endParaRPr lang="pl-PL" dirty="0"/>
          </a:p>
        </p:txBody>
      </p:sp>
      <p:pic>
        <p:nvPicPr>
          <p:cNvPr id="8" name="Picture Placeholder 7" descr="A person standing next to a bicycle&#10;&#10;AI-generated content may be incorrect.">
            <a:extLst>
              <a:ext uri="{FF2B5EF4-FFF2-40B4-BE49-F238E27FC236}">
                <a16:creationId xmlns:a16="http://schemas.microsoft.com/office/drawing/2014/main" id="{D56FA82F-9DB9-8106-D139-4EACB8F9067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8924" b="8924"/>
          <a:stretch>
            <a:fillRect/>
          </a:stretch>
        </p:blipFill>
        <p:spPr>
          <a:xfrm>
            <a:off x="7477570" y="445137"/>
            <a:ext cx="4714430" cy="5807074"/>
          </a:xfrm>
          <a:prstGeom prst="rect">
            <a:avLst/>
          </a:prstGeom>
          <a:solidFill>
            <a:prstClr val="white">
              <a:lumMod val="95000"/>
            </a:prstClr>
          </a:solidFill>
        </p:spPr>
      </p:pic>
      <p:sp>
        <p:nvSpPr>
          <p:cNvPr id="3" name="Tekstvak 14">
            <a:extLst>
              <a:ext uri="{FF2B5EF4-FFF2-40B4-BE49-F238E27FC236}">
                <a16:creationId xmlns:a16="http://schemas.microsoft.com/office/drawing/2014/main" id="{9E1859D7-5AAF-A703-FF7B-EBC06BF56445}"/>
              </a:ext>
            </a:extLst>
          </p:cNvPr>
          <p:cNvSpPr txBox="1"/>
          <p:nvPr/>
        </p:nvSpPr>
        <p:spPr>
          <a:xfrm>
            <a:off x="1151084" y="1566833"/>
            <a:ext cx="4695013" cy="32778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NL" sz="1800" dirty="0">
                <a:solidFill>
                  <a:schemeClr val="bg1"/>
                </a:solidFill>
                <a:latin typeface="BNPPSans-Light" panose="02000503020000020004" pitchFamily="50" charset="0"/>
              </a:rPr>
              <a:t>LEAS</a:t>
            </a:r>
            <a:r>
              <a:rPr lang="en-NL" sz="1800" dirty="0">
                <a:solidFill>
                  <a:schemeClr val="bg1"/>
                </a:solidFill>
                <a:latin typeface="BNPPSans-Light" panose="02000503020000020004" pitchFamily="50" charset="0"/>
              </a:rPr>
              <a:t>ING IS CHEAPER THAN BUYING</a:t>
            </a:r>
            <a:r>
              <a:rPr lang="nl-NL" sz="1800" dirty="0">
                <a:solidFill>
                  <a:schemeClr val="bg1"/>
                </a:solidFill>
                <a:latin typeface="BNPPSans-Light" panose="02000503020000020004" pitchFamily="50" charset="0"/>
              </a:rPr>
              <a:t> </a:t>
            </a:r>
          </a:p>
        </p:txBody>
      </p:sp>
      <p:sp>
        <p:nvSpPr>
          <p:cNvPr id="4" name="Tekstvak 15">
            <a:extLst>
              <a:ext uri="{FF2B5EF4-FFF2-40B4-BE49-F238E27FC236}">
                <a16:creationId xmlns:a16="http://schemas.microsoft.com/office/drawing/2014/main" id="{347AF103-40F2-562B-797A-D09FA6203EFE}"/>
              </a:ext>
            </a:extLst>
          </p:cNvPr>
          <p:cNvSpPr txBox="1"/>
          <p:nvPr/>
        </p:nvSpPr>
        <p:spPr>
          <a:xfrm>
            <a:off x="1151083" y="2237915"/>
            <a:ext cx="5662671" cy="54938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NL" dirty="0">
                <a:solidFill>
                  <a:schemeClr val="bg1"/>
                </a:solidFill>
                <a:latin typeface="BNPPSans-Light" panose="02000503020000020004" pitchFamily="50" charset="0"/>
              </a:rPr>
              <a:t>N</a:t>
            </a:r>
            <a:r>
              <a:rPr lang="en-NL" dirty="0">
                <a:solidFill>
                  <a:schemeClr val="bg1"/>
                </a:solidFill>
                <a:latin typeface="BNPPSans-Light" panose="02000503020000020004" pitchFamily="50" charset="0"/>
              </a:rPr>
              <a:t>O MANDATORY MINIMUM</a:t>
            </a:r>
            <a:r>
              <a:rPr lang="nl-NL" sz="1800" dirty="0">
                <a:solidFill>
                  <a:schemeClr val="bg1"/>
                </a:solidFill>
                <a:latin typeface="BNPPSans-Light" panose="02000503020000020004" pitchFamily="50" charset="0"/>
              </a:rPr>
              <a:t> </a:t>
            </a:r>
            <a:r>
              <a:rPr lang="en-NL" sz="1800" dirty="0">
                <a:solidFill>
                  <a:schemeClr val="bg1"/>
                </a:solidFill>
                <a:latin typeface="BNPPSans-Light" panose="02000503020000020004" pitchFamily="50" charset="0"/>
              </a:rPr>
              <a:t>NUMBER OF COMMUTING TRIPS REQUIRED (7% BENEFIT-IN-KIND)</a:t>
            </a:r>
            <a:endParaRPr lang="nl-NL" sz="1800" dirty="0">
              <a:solidFill>
                <a:schemeClr val="bg1"/>
              </a:solidFill>
              <a:latin typeface="BNPPSans-Light" panose="02000503020000020004" pitchFamily="50" charset="0"/>
            </a:endParaRPr>
          </a:p>
        </p:txBody>
      </p:sp>
      <p:sp>
        <p:nvSpPr>
          <p:cNvPr id="5" name="Tekstvak 17">
            <a:extLst>
              <a:ext uri="{FF2B5EF4-FFF2-40B4-BE49-F238E27FC236}">
                <a16:creationId xmlns:a16="http://schemas.microsoft.com/office/drawing/2014/main" id="{4194FCE2-4DB6-8124-F900-6CFD2E2BFC0B}"/>
              </a:ext>
            </a:extLst>
          </p:cNvPr>
          <p:cNvSpPr txBox="1"/>
          <p:nvPr/>
        </p:nvSpPr>
        <p:spPr>
          <a:xfrm>
            <a:off x="1170495" y="3010695"/>
            <a:ext cx="4928202" cy="54938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NL" sz="1800" dirty="0">
                <a:solidFill>
                  <a:schemeClr val="bg1"/>
                </a:solidFill>
                <a:latin typeface="BNPPSans-Light" panose="02000503020000020004" pitchFamily="50" charset="0"/>
              </a:rPr>
              <a:t>TAX ADVANTAGE THROUGH PAYMENT FROM GROSS SALARY</a:t>
            </a:r>
            <a:endParaRPr lang="nl-NL" sz="1800" dirty="0">
              <a:solidFill>
                <a:schemeClr val="bg1"/>
              </a:solidFill>
              <a:latin typeface="BNPPSans-Light" panose="02000503020000020004" pitchFamily="50" charset="0"/>
            </a:endParaRPr>
          </a:p>
        </p:txBody>
      </p:sp>
      <p:sp>
        <p:nvSpPr>
          <p:cNvPr id="17" name="Tekstvak 19">
            <a:extLst>
              <a:ext uri="{FF2B5EF4-FFF2-40B4-BE49-F238E27FC236}">
                <a16:creationId xmlns:a16="http://schemas.microsoft.com/office/drawing/2014/main" id="{6A90DB95-84D9-BFAC-6B6E-9D794D7EEB45}"/>
              </a:ext>
            </a:extLst>
          </p:cNvPr>
          <p:cNvSpPr txBox="1"/>
          <p:nvPr/>
        </p:nvSpPr>
        <p:spPr>
          <a:xfrm>
            <a:off x="1178398" y="4714049"/>
            <a:ext cx="4327198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NL" sz="1800" dirty="0">
                <a:solidFill>
                  <a:schemeClr val="bg1"/>
                </a:solidFill>
                <a:latin typeface="BNPPSans-Light" panose="02000503020000020004" pitchFamily="2" charset="-18"/>
                <a:cs typeface="Calibri" panose="020F0502020204030204" pitchFamily="34" charset="0"/>
              </a:rPr>
              <a:t>NO BKR REGISTRATION</a:t>
            </a:r>
            <a:endParaRPr lang="nl-NL" sz="1800" dirty="0">
              <a:solidFill>
                <a:schemeClr val="bg1"/>
              </a:solidFill>
              <a:latin typeface="BNPPSans-Bold" panose="02000000000000000000" pitchFamily="2" charset="0"/>
            </a:endParaRPr>
          </a:p>
        </p:txBody>
      </p:sp>
      <p:sp>
        <p:nvSpPr>
          <p:cNvPr id="23" name="Tekstvak 20">
            <a:extLst>
              <a:ext uri="{FF2B5EF4-FFF2-40B4-BE49-F238E27FC236}">
                <a16:creationId xmlns:a16="http://schemas.microsoft.com/office/drawing/2014/main" id="{75F53B48-3644-2C42-E6EC-21F684281101}"/>
              </a:ext>
            </a:extLst>
          </p:cNvPr>
          <p:cNvSpPr txBox="1"/>
          <p:nvPr/>
        </p:nvSpPr>
        <p:spPr>
          <a:xfrm>
            <a:off x="1160229" y="3838589"/>
            <a:ext cx="4928202" cy="54938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NL" sz="1800" dirty="0">
                <a:solidFill>
                  <a:schemeClr val="bg1"/>
                </a:solidFill>
                <a:latin typeface="BNPPSans-Light" panose="02000503020000020004" pitchFamily="50" charset="0"/>
              </a:rPr>
              <a:t>TAKE OVER THE BIKE AT THE END OF THE CONTRACT OR RETURN IT </a:t>
            </a:r>
            <a:endParaRPr lang="nl-NL" sz="1800" dirty="0">
              <a:solidFill>
                <a:schemeClr val="bg1"/>
              </a:solidFill>
              <a:latin typeface="BNPPSans-Light" panose="02000503020000020004" pitchFamily="50" charset="0"/>
            </a:endParaRPr>
          </a:p>
        </p:txBody>
      </p:sp>
      <p:sp>
        <p:nvSpPr>
          <p:cNvPr id="24" name="Tekstvak 32">
            <a:extLst>
              <a:ext uri="{FF2B5EF4-FFF2-40B4-BE49-F238E27FC236}">
                <a16:creationId xmlns:a16="http://schemas.microsoft.com/office/drawing/2014/main" id="{01429028-64AB-7DD0-34FF-8A72F3EDF766}"/>
              </a:ext>
            </a:extLst>
          </p:cNvPr>
          <p:cNvSpPr txBox="1"/>
          <p:nvPr/>
        </p:nvSpPr>
        <p:spPr>
          <a:xfrm>
            <a:off x="1193922" y="5373537"/>
            <a:ext cx="4752528" cy="54938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NL" sz="1800" dirty="0">
                <a:solidFill>
                  <a:schemeClr val="bg1"/>
                </a:solidFill>
                <a:latin typeface="BNPPSans-Light" panose="02000503020000020004" pitchFamily="50" charset="0"/>
              </a:rPr>
              <a:t>N</a:t>
            </a:r>
            <a:r>
              <a:rPr lang="en-NL" sz="1800" dirty="0">
                <a:solidFill>
                  <a:schemeClr val="bg1"/>
                </a:solidFill>
                <a:latin typeface="BNPPSans-Light" panose="02000503020000020004" pitchFamily="50" charset="0"/>
              </a:rPr>
              <a:t>O WORRIES ABOUT MAINTENANCE, REPAIRS, THEFT/DAMAGE OR ROADSIDE ASSISTANCE</a:t>
            </a:r>
            <a:endParaRPr lang="nl-NL" sz="1800" dirty="0">
              <a:solidFill>
                <a:schemeClr val="bg1"/>
              </a:solidFill>
              <a:latin typeface="BNPPSans-Light" panose="02000503020000020004" pitchFamily="50" charset="0"/>
            </a:endParaRPr>
          </a:p>
        </p:txBody>
      </p:sp>
      <p:grpSp>
        <p:nvGrpSpPr>
          <p:cNvPr id="25" name="Grupa 9">
            <a:extLst>
              <a:ext uri="{FF2B5EF4-FFF2-40B4-BE49-F238E27FC236}">
                <a16:creationId xmlns:a16="http://schemas.microsoft.com/office/drawing/2014/main" id="{883420CE-8BCA-2C8F-9E79-809FBEB02CFA}"/>
              </a:ext>
            </a:extLst>
          </p:cNvPr>
          <p:cNvGrpSpPr/>
          <p:nvPr/>
        </p:nvGrpSpPr>
        <p:grpSpPr>
          <a:xfrm>
            <a:off x="606678" y="1416425"/>
            <a:ext cx="483746" cy="483746"/>
            <a:chOff x="804491" y="3229522"/>
            <a:chExt cx="483746" cy="483746"/>
          </a:xfrm>
        </p:grpSpPr>
        <p:sp>
          <p:nvSpPr>
            <p:cNvPr id="26" name="Owal 15">
              <a:extLst>
                <a:ext uri="{FF2B5EF4-FFF2-40B4-BE49-F238E27FC236}">
                  <a16:creationId xmlns:a16="http://schemas.microsoft.com/office/drawing/2014/main" id="{151D02BE-CBB1-5A8A-26B2-B7D30245FA66}"/>
                </a:ext>
              </a:extLst>
            </p:cNvPr>
            <p:cNvSpPr/>
            <p:nvPr/>
          </p:nvSpPr>
          <p:spPr>
            <a:xfrm>
              <a:off x="813608" y="3255620"/>
              <a:ext cx="456129" cy="456129"/>
            </a:xfrm>
            <a:prstGeom prst="ellipse">
              <a:avLst/>
            </a:prstGeom>
            <a:solidFill>
              <a:srgbClr val="017B4C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1400" dirty="0">
                <a:solidFill>
                  <a:schemeClr val="tx1"/>
                </a:solidFill>
              </a:endParaRPr>
            </a:p>
          </p:txBody>
        </p:sp>
        <p:pic>
          <p:nvPicPr>
            <p:cNvPr id="27" name="Obraz 14" descr="Obraz zawierający symbol, Grafika, logo, biały&#10;&#10;Opis wygenerowany automatycznie">
              <a:extLst>
                <a:ext uri="{FF2B5EF4-FFF2-40B4-BE49-F238E27FC236}">
                  <a16:creationId xmlns:a16="http://schemas.microsoft.com/office/drawing/2014/main" id="{5A776875-02B8-D66B-5793-0F633882C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4491" y="3229522"/>
              <a:ext cx="483746" cy="483746"/>
            </a:xfrm>
            <a:prstGeom prst="rect">
              <a:avLst/>
            </a:prstGeom>
          </p:spPr>
        </p:pic>
      </p:grpSp>
      <p:grpSp>
        <p:nvGrpSpPr>
          <p:cNvPr id="28" name="Grupa 11">
            <a:extLst>
              <a:ext uri="{FF2B5EF4-FFF2-40B4-BE49-F238E27FC236}">
                <a16:creationId xmlns:a16="http://schemas.microsoft.com/office/drawing/2014/main" id="{DFC6D4EC-B7B1-C8E7-D420-C38D5B55DA5D}"/>
              </a:ext>
            </a:extLst>
          </p:cNvPr>
          <p:cNvGrpSpPr/>
          <p:nvPr/>
        </p:nvGrpSpPr>
        <p:grpSpPr>
          <a:xfrm>
            <a:off x="601514" y="2213560"/>
            <a:ext cx="483746" cy="483746"/>
            <a:chOff x="804491" y="3229522"/>
            <a:chExt cx="483746" cy="483746"/>
          </a:xfrm>
        </p:grpSpPr>
        <p:sp>
          <p:nvSpPr>
            <p:cNvPr id="29" name="Owal 13">
              <a:extLst>
                <a:ext uri="{FF2B5EF4-FFF2-40B4-BE49-F238E27FC236}">
                  <a16:creationId xmlns:a16="http://schemas.microsoft.com/office/drawing/2014/main" id="{E132BF81-C9A2-BC5C-700D-E977B710E2F8}"/>
                </a:ext>
              </a:extLst>
            </p:cNvPr>
            <p:cNvSpPr/>
            <p:nvPr/>
          </p:nvSpPr>
          <p:spPr>
            <a:xfrm>
              <a:off x="813608" y="3255620"/>
              <a:ext cx="456129" cy="456129"/>
            </a:xfrm>
            <a:prstGeom prst="ellipse">
              <a:avLst/>
            </a:prstGeom>
            <a:solidFill>
              <a:srgbClr val="017B4C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1400" dirty="0">
                <a:solidFill>
                  <a:schemeClr val="tx1"/>
                </a:solidFill>
              </a:endParaRPr>
            </a:p>
          </p:txBody>
        </p:sp>
        <p:pic>
          <p:nvPicPr>
            <p:cNvPr id="30" name="Obraz 26" descr="Obraz zawierający symbol, Grafika, logo, biały&#10;&#10;Opis wygenerowany automatycznie">
              <a:extLst>
                <a:ext uri="{FF2B5EF4-FFF2-40B4-BE49-F238E27FC236}">
                  <a16:creationId xmlns:a16="http://schemas.microsoft.com/office/drawing/2014/main" id="{6E8CCBD1-809E-109E-AAEC-66B5E227A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4491" y="3229522"/>
              <a:ext cx="483746" cy="483746"/>
            </a:xfrm>
            <a:prstGeom prst="rect">
              <a:avLst/>
            </a:prstGeom>
          </p:spPr>
        </p:pic>
      </p:grpSp>
      <p:grpSp>
        <p:nvGrpSpPr>
          <p:cNvPr id="31" name="Grupa 27">
            <a:extLst>
              <a:ext uri="{FF2B5EF4-FFF2-40B4-BE49-F238E27FC236}">
                <a16:creationId xmlns:a16="http://schemas.microsoft.com/office/drawing/2014/main" id="{A5EDE3C9-BD22-DA0D-55A8-5E664E95125F}"/>
              </a:ext>
            </a:extLst>
          </p:cNvPr>
          <p:cNvGrpSpPr/>
          <p:nvPr/>
        </p:nvGrpSpPr>
        <p:grpSpPr>
          <a:xfrm>
            <a:off x="610631" y="3021386"/>
            <a:ext cx="483746" cy="483746"/>
            <a:chOff x="804491" y="3229522"/>
            <a:chExt cx="483746" cy="483746"/>
          </a:xfrm>
        </p:grpSpPr>
        <p:sp>
          <p:nvSpPr>
            <p:cNvPr id="32" name="Owal 28">
              <a:extLst>
                <a:ext uri="{FF2B5EF4-FFF2-40B4-BE49-F238E27FC236}">
                  <a16:creationId xmlns:a16="http://schemas.microsoft.com/office/drawing/2014/main" id="{5287EC1B-B1BC-512C-093D-063213858197}"/>
                </a:ext>
              </a:extLst>
            </p:cNvPr>
            <p:cNvSpPr/>
            <p:nvPr/>
          </p:nvSpPr>
          <p:spPr>
            <a:xfrm>
              <a:off x="813608" y="3255620"/>
              <a:ext cx="456129" cy="456129"/>
            </a:xfrm>
            <a:prstGeom prst="ellipse">
              <a:avLst/>
            </a:prstGeom>
            <a:solidFill>
              <a:srgbClr val="017B4C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1400" dirty="0">
                <a:solidFill>
                  <a:schemeClr val="tx1"/>
                </a:solidFill>
              </a:endParaRPr>
            </a:p>
          </p:txBody>
        </p:sp>
        <p:pic>
          <p:nvPicPr>
            <p:cNvPr id="33" name="Obraz 29" descr="Obraz zawierający symbol, Grafika, logo, biały&#10;&#10;Opis wygenerowany automatycznie">
              <a:extLst>
                <a:ext uri="{FF2B5EF4-FFF2-40B4-BE49-F238E27FC236}">
                  <a16:creationId xmlns:a16="http://schemas.microsoft.com/office/drawing/2014/main" id="{35B34DA1-A7DF-A794-6661-160C04DB7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4491" y="3229522"/>
              <a:ext cx="483746" cy="483746"/>
            </a:xfrm>
            <a:prstGeom prst="rect">
              <a:avLst/>
            </a:prstGeom>
          </p:spPr>
        </p:pic>
      </p:grpSp>
      <p:grpSp>
        <p:nvGrpSpPr>
          <p:cNvPr id="34" name="Grupa 31">
            <a:extLst>
              <a:ext uri="{FF2B5EF4-FFF2-40B4-BE49-F238E27FC236}">
                <a16:creationId xmlns:a16="http://schemas.microsoft.com/office/drawing/2014/main" id="{0C5511BB-F88C-2902-2F5D-A75F91D3A4F6}"/>
              </a:ext>
            </a:extLst>
          </p:cNvPr>
          <p:cNvGrpSpPr/>
          <p:nvPr/>
        </p:nvGrpSpPr>
        <p:grpSpPr>
          <a:xfrm>
            <a:off x="610631" y="3817002"/>
            <a:ext cx="483746" cy="483746"/>
            <a:chOff x="804491" y="3229522"/>
            <a:chExt cx="483746" cy="483746"/>
          </a:xfrm>
        </p:grpSpPr>
        <p:sp>
          <p:nvSpPr>
            <p:cNvPr id="35" name="Owal 32">
              <a:extLst>
                <a:ext uri="{FF2B5EF4-FFF2-40B4-BE49-F238E27FC236}">
                  <a16:creationId xmlns:a16="http://schemas.microsoft.com/office/drawing/2014/main" id="{A953F3A3-CB4C-2ED8-16DB-60D19350AAF3}"/>
                </a:ext>
              </a:extLst>
            </p:cNvPr>
            <p:cNvSpPr/>
            <p:nvPr/>
          </p:nvSpPr>
          <p:spPr>
            <a:xfrm>
              <a:off x="813608" y="3255620"/>
              <a:ext cx="456129" cy="456129"/>
            </a:xfrm>
            <a:prstGeom prst="ellipse">
              <a:avLst/>
            </a:prstGeom>
            <a:solidFill>
              <a:srgbClr val="017B4C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1400" dirty="0">
                <a:solidFill>
                  <a:schemeClr val="tx1"/>
                </a:solidFill>
              </a:endParaRPr>
            </a:p>
          </p:txBody>
        </p:sp>
        <p:pic>
          <p:nvPicPr>
            <p:cNvPr id="36" name="Obraz 33" descr="Obraz zawierający symbol, Grafika, logo, biały&#10;&#10;Opis wygenerowany automatycznie">
              <a:extLst>
                <a:ext uri="{FF2B5EF4-FFF2-40B4-BE49-F238E27FC236}">
                  <a16:creationId xmlns:a16="http://schemas.microsoft.com/office/drawing/2014/main" id="{4AAA466A-E61B-5C78-B7BE-947E905B4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4491" y="3229522"/>
              <a:ext cx="483746" cy="483746"/>
            </a:xfrm>
            <a:prstGeom prst="rect">
              <a:avLst/>
            </a:prstGeom>
          </p:spPr>
        </p:pic>
      </p:grpSp>
      <p:grpSp>
        <p:nvGrpSpPr>
          <p:cNvPr id="37" name="Grupa 34">
            <a:extLst>
              <a:ext uri="{FF2B5EF4-FFF2-40B4-BE49-F238E27FC236}">
                <a16:creationId xmlns:a16="http://schemas.microsoft.com/office/drawing/2014/main" id="{E719B3C7-3B15-A578-3E01-3C397AE674C4}"/>
              </a:ext>
            </a:extLst>
          </p:cNvPr>
          <p:cNvGrpSpPr/>
          <p:nvPr/>
        </p:nvGrpSpPr>
        <p:grpSpPr>
          <a:xfrm>
            <a:off x="619748" y="4611369"/>
            <a:ext cx="483746" cy="483746"/>
            <a:chOff x="804491" y="3229522"/>
            <a:chExt cx="483746" cy="483746"/>
          </a:xfrm>
        </p:grpSpPr>
        <p:sp>
          <p:nvSpPr>
            <p:cNvPr id="38" name="Owal 35">
              <a:extLst>
                <a:ext uri="{FF2B5EF4-FFF2-40B4-BE49-F238E27FC236}">
                  <a16:creationId xmlns:a16="http://schemas.microsoft.com/office/drawing/2014/main" id="{FF49641D-CB01-8E0B-3F3D-F196F88F7540}"/>
                </a:ext>
              </a:extLst>
            </p:cNvPr>
            <p:cNvSpPr/>
            <p:nvPr/>
          </p:nvSpPr>
          <p:spPr>
            <a:xfrm>
              <a:off x="813608" y="3255620"/>
              <a:ext cx="456129" cy="456129"/>
            </a:xfrm>
            <a:prstGeom prst="ellipse">
              <a:avLst/>
            </a:prstGeom>
            <a:solidFill>
              <a:srgbClr val="017B4C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1400" dirty="0">
                <a:solidFill>
                  <a:schemeClr val="tx1"/>
                </a:solidFill>
              </a:endParaRPr>
            </a:p>
          </p:txBody>
        </p:sp>
        <p:pic>
          <p:nvPicPr>
            <p:cNvPr id="39" name="Obraz 36" descr="Obraz zawierający symbol, Grafika, logo, biały&#10;&#10;Opis wygenerowany automatycznie">
              <a:extLst>
                <a:ext uri="{FF2B5EF4-FFF2-40B4-BE49-F238E27FC236}">
                  <a16:creationId xmlns:a16="http://schemas.microsoft.com/office/drawing/2014/main" id="{5E071394-C2A5-FC05-72F4-B00C87AF9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4491" y="3229522"/>
              <a:ext cx="483746" cy="483746"/>
            </a:xfrm>
            <a:prstGeom prst="rect">
              <a:avLst/>
            </a:prstGeom>
          </p:spPr>
        </p:pic>
      </p:grpSp>
      <p:grpSp>
        <p:nvGrpSpPr>
          <p:cNvPr id="40" name="Grupa 37">
            <a:extLst>
              <a:ext uri="{FF2B5EF4-FFF2-40B4-BE49-F238E27FC236}">
                <a16:creationId xmlns:a16="http://schemas.microsoft.com/office/drawing/2014/main" id="{F4008D65-8A20-DFBA-FBAE-E015B8934CFC}"/>
              </a:ext>
            </a:extLst>
          </p:cNvPr>
          <p:cNvGrpSpPr/>
          <p:nvPr/>
        </p:nvGrpSpPr>
        <p:grpSpPr>
          <a:xfrm>
            <a:off x="628865" y="5394657"/>
            <a:ext cx="483746" cy="483746"/>
            <a:chOff x="804491" y="3229522"/>
            <a:chExt cx="483746" cy="483746"/>
          </a:xfrm>
        </p:grpSpPr>
        <p:sp>
          <p:nvSpPr>
            <p:cNvPr id="41" name="Owal 38">
              <a:extLst>
                <a:ext uri="{FF2B5EF4-FFF2-40B4-BE49-F238E27FC236}">
                  <a16:creationId xmlns:a16="http://schemas.microsoft.com/office/drawing/2014/main" id="{0998CBE3-7353-6C55-265A-60F3F8C6736A}"/>
                </a:ext>
              </a:extLst>
            </p:cNvPr>
            <p:cNvSpPr/>
            <p:nvPr/>
          </p:nvSpPr>
          <p:spPr>
            <a:xfrm>
              <a:off x="813608" y="3255620"/>
              <a:ext cx="456129" cy="456129"/>
            </a:xfrm>
            <a:prstGeom prst="ellipse">
              <a:avLst/>
            </a:prstGeom>
            <a:solidFill>
              <a:srgbClr val="017B4C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1400" dirty="0">
                <a:solidFill>
                  <a:schemeClr val="tx1"/>
                </a:solidFill>
              </a:endParaRPr>
            </a:p>
          </p:txBody>
        </p:sp>
        <p:pic>
          <p:nvPicPr>
            <p:cNvPr id="42" name="Obraz 39" descr="Obraz zawierający symbol, Grafika, logo, biały&#10;&#10;Opis wygenerowany automatycznie">
              <a:extLst>
                <a:ext uri="{FF2B5EF4-FFF2-40B4-BE49-F238E27FC236}">
                  <a16:creationId xmlns:a16="http://schemas.microsoft.com/office/drawing/2014/main" id="{A77A277C-C16E-DE3F-7532-EAA9CB9C1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4491" y="3229522"/>
              <a:ext cx="483746" cy="483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8291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D5DB6-3898-297F-4456-2B6463051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ymbol zastępczy tekstu 19">
            <a:extLst>
              <a:ext uri="{FF2B5EF4-FFF2-40B4-BE49-F238E27FC236}">
                <a16:creationId xmlns:a16="http://schemas.microsoft.com/office/drawing/2014/main" id="{EB930E6A-7BE1-90DD-06E6-42BC59419B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/>
              <a:t>200+ </a:t>
            </a:r>
            <a:r>
              <a:rPr lang="en-NL" dirty="0"/>
              <a:t>BRANDS</a:t>
            </a:r>
            <a:endParaRPr lang="pl-PL" dirty="0"/>
          </a:p>
        </p:txBody>
      </p:sp>
      <p:sp>
        <p:nvSpPr>
          <p:cNvPr id="2" name="Tekstvak 8">
            <a:extLst>
              <a:ext uri="{FF2B5EF4-FFF2-40B4-BE49-F238E27FC236}">
                <a16:creationId xmlns:a16="http://schemas.microsoft.com/office/drawing/2014/main" id="{BC1FB0CB-B1A3-E895-4DAF-D40BDEFF61D3}"/>
              </a:ext>
            </a:extLst>
          </p:cNvPr>
          <p:cNvSpPr txBox="1"/>
          <p:nvPr/>
        </p:nvSpPr>
        <p:spPr>
          <a:xfrm>
            <a:off x="1159281" y="2944635"/>
            <a:ext cx="1716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chemeClr val="bg1"/>
                </a:solidFill>
                <a:latin typeface="BNPPSansCondensed-Bold" panose="02000000000000000000" pitchFamily="2" charset="-18"/>
              </a:rPr>
              <a:t>E-BIKE</a:t>
            </a:r>
          </a:p>
        </p:txBody>
      </p:sp>
      <p:sp>
        <p:nvSpPr>
          <p:cNvPr id="6" name="Tekstvak 9">
            <a:extLst>
              <a:ext uri="{FF2B5EF4-FFF2-40B4-BE49-F238E27FC236}">
                <a16:creationId xmlns:a16="http://schemas.microsoft.com/office/drawing/2014/main" id="{CED7CEC2-F4EC-6225-9C91-D255D3A5C252}"/>
              </a:ext>
            </a:extLst>
          </p:cNvPr>
          <p:cNvSpPr txBox="1"/>
          <p:nvPr/>
        </p:nvSpPr>
        <p:spPr>
          <a:xfrm>
            <a:off x="8783393" y="2950836"/>
            <a:ext cx="28161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chemeClr val="bg1"/>
                </a:solidFill>
                <a:latin typeface="BNPPSansCondensed-Bold" panose="02000000000000000000" pitchFamily="2" charset="-18"/>
              </a:rPr>
              <a:t>E-CARGO-BIKE</a:t>
            </a:r>
          </a:p>
        </p:txBody>
      </p:sp>
      <p:sp>
        <p:nvSpPr>
          <p:cNvPr id="7" name="Tekstvak 11">
            <a:extLst>
              <a:ext uri="{FF2B5EF4-FFF2-40B4-BE49-F238E27FC236}">
                <a16:creationId xmlns:a16="http://schemas.microsoft.com/office/drawing/2014/main" id="{174D0A7A-E3B4-9613-3378-A6BF2E8E7779}"/>
              </a:ext>
            </a:extLst>
          </p:cNvPr>
          <p:cNvSpPr txBox="1"/>
          <p:nvPr/>
        </p:nvSpPr>
        <p:spPr>
          <a:xfrm>
            <a:off x="3871793" y="2950838"/>
            <a:ext cx="1716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chemeClr val="bg1"/>
                </a:solidFill>
                <a:latin typeface="BNPPSansCondensed-Bold" panose="02000000000000000000" pitchFamily="2" charset="-18"/>
              </a:rPr>
              <a:t>CITY BIKE</a:t>
            </a:r>
          </a:p>
        </p:txBody>
      </p:sp>
      <p:sp>
        <p:nvSpPr>
          <p:cNvPr id="8" name="Tekstvak 12">
            <a:extLst>
              <a:ext uri="{FF2B5EF4-FFF2-40B4-BE49-F238E27FC236}">
                <a16:creationId xmlns:a16="http://schemas.microsoft.com/office/drawing/2014/main" id="{6773C6AD-CC7E-6176-5E4E-7114DB44031E}"/>
              </a:ext>
            </a:extLst>
          </p:cNvPr>
          <p:cNvSpPr txBox="1"/>
          <p:nvPr/>
        </p:nvSpPr>
        <p:spPr>
          <a:xfrm>
            <a:off x="5862630" y="2950837"/>
            <a:ext cx="31557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chemeClr val="bg1"/>
                </a:solidFill>
                <a:latin typeface="BNPPSansCondensed-Bold" panose="02000000000000000000" pitchFamily="2" charset="-18"/>
              </a:rPr>
              <a:t>SPEED -PEDELEC</a:t>
            </a:r>
          </a:p>
        </p:txBody>
      </p:sp>
      <p:pic>
        <p:nvPicPr>
          <p:cNvPr id="9" name="Obraz 15">
            <a:extLst>
              <a:ext uri="{FF2B5EF4-FFF2-40B4-BE49-F238E27FC236}">
                <a16:creationId xmlns:a16="http://schemas.microsoft.com/office/drawing/2014/main" id="{2B58F718-FE28-0339-3E0E-8E95346A13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641" y="1272566"/>
            <a:ext cx="2416039" cy="1504358"/>
          </a:xfrm>
          <a:prstGeom prst="rect">
            <a:avLst/>
          </a:prstGeom>
        </p:spPr>
      </p:pic>
      <p:pic>
        <p:nvPicPr>
          <p:cNvPr id="10" name="Obraz 17" descr="&#10;">
            <a:extLst>
              <a:ext uri="{FF2B5EF4-FFF2-40B4-BE49-F238E27FC236}">
                <a16:creationId xmlns:a16="http://schemas.microsoft.com/office/drawing/2014/main" id="{79266C0C-F4AC-B915-343B-2C69DC46AB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5112" y="1272566"/>
            <a:ext cx="2816121" cy="1575355"/>
          </a:xfrm>
          <a:prstGeom prst="rect">
            <a:avLst/>
          </a:prstGeom>
        </p:spPr>
      </p:pic>
      <p:pic>
        <p:nvPicPr>
          <p:cNvPr id="11" name="Obraz 19">
            <a:extLst>
              <a:ext uri="{FF2B5EF4-FFF2-40B4-BE49-F238E27FC236}">
                <a16:creationId xmlns:a16="http://schemas.microsoft.com/office/drawing/2014/main" id="{3DC19E9F-78AA-A312-27D8-904B0B586B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8663" y="1337134"/>
            <a:ext cx="2620851" cy="1510787"/>
          </a:xfrm>
          <a:prstGeom prst="rect">
            <a:avLst/>
          </a:prstGeom>
        </p:spPr>
      </p:pic>
      <p:pic>
        <p:nvPicPr>
          <p:cNvPr id="12" name="Obraz 21" descr="&#10;">
            <a:extLst>
              <a:ext uri="{FF2B5EF4-FFF2-40B4-BE49-F238E27FC236}">
                <a16:creationId xmlns:a16="http://schemas.microsoft.com/office/drawing/2014/main" id="{6A947D56-EECB-B719-A2BD-43464569D41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1514" y="1186793"/>
            <a:ext cx="2854845" cy="1596333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13F6C1F7-F955-7C06-66B3-1D8063A56E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1774" y="3631485"/>
            <a:ext cx="1716480" cy="5721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5F9736-41FB-7016-60B4-AA6EF3D36C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1219" y="3589851"/>
            <a:ext cx="2003339" cy="667780"/>
          </a:xfrm>
          <a:prstGeom prst="rect">
            <a:avLst/>
          </a:prstGeom>
        </p:spPr>
      </p:pic>
      <p:pic>
        <p:nvPicPr>
          <p:cNvPr id="16" name="Picture 47">
            <a:extLst>
              <a:ext uri="{FF2B5EF4-FFF2-40B4-BE49-F238E27FC236}">
                <a16:creationId xmlns:a16="http://schemas.microsoft.com/office/drawing/2014/main" id="{96A3A684-6C20-B74D-BF87-B4BDC07E53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542" y="4246157"/>
            <a:ext cx="1716480" cy="572160"/>
          </a:xfrm>
          <a:prstGeom prst="rect">
            <a:avLst/>
          </a:prstGeom>
        </p:spPr>
      </p:pic>
      <p:pic>
        <p:nvPicPr>
          <p:cNvPr id="18" name="Picture 51">
            <a:extLst>
              <a:ext uri="{FF2B5EF4-FFF2-40B4-BE49-F238E27FC236}">
                <a16:creationId xmlns:a16="http://schemas.microsoft.com/office/drawing/2014/main" id="{810AAD71-75A0-CDB4-A73A-D3F167009A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901" y="4888038"/>
            <a:ext cx="1716480" cy="572160"/>
          </a:xfrm>
          <a:prstGeom prst="rect">
            <a:avLst/>
          </a:prstGeom>
        </p:spPr>
      </p:pic>
      <p:pic>
        <p:nvPicPr>
          <p:cNvPr id="22" name="Picture 57">
            <a:extLst>
              <a:ext uri="{FF2B5EF4-FFF2-40B4-BE49-F238E27FC236}">
                <a16:creationId xmlns:a16="http://schemas.microsoft.com/office/drawing/2014/main" id="{E6245F11-53EA-56B2-2B15-27590F2DE4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635" y="4867150"/>
            <a:ext cx="1609598" cy="536533"/>
          </a:xfrm>
          <a:prstGeom prst="rect">
            <a:avLst/>
          </a:prstGeom>
        </p:spPr>
      </p:pic>
      <p:pic>
        <p:nvPicPr>
          <p:cNvPr id="43" name="Picture 59">
            <a:extLst>
              <a:ext uri="{FF2B5EF4-FFF2-40B4-BE49-F238E27FC236}">
                <a16:creationId xmlns:a16="http://schemas.microsoft.com/office/drawing/2014/main" id="{EFD9C4BC-526C-D6D0-527A-194CE9E77C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2869" y="4854899"/>
            <a:ext cx="1716480" cy="572160"/>
          </a:xfrm>
          <a:prstGeom prst="rect">
            <a:avLst/>
          </a:prstGeom>
        </p:spPr>
      </p:pic>
      <p:pic>
        <p:nvPicPr>
          <p:cNvPr id="44" name="Picture 61">
            <a:extLst>
              <a:ext uri="{FF2B5EF4-FFF2-40B4-BE49-F238E27FC236}">
                <a16:creationId xmlns:a16="http://schemas.microsoft.com/office/drawing/2014/main" id="{16101512-205B-89BE-39CD-268E7C23D9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934" y="4257631"/>
            <a:ext cx="1716480" cy="572160"/>
          </a:xfrm>
          <a:prstGeom prst="rect">
            <a:avLst/>
          </a:prstGeom>
        </p:spPr>
      </p:pic>
      <p:pic>
        <p:nvPicPr>
          <p:cNvPr id="45" name="Picture 63">
            <a:extLst>
              <a:ext uri="{FF2B5EF4-FFF2-40B4-BE49-F238E27FC236}">
                <a16:creationId xmlns:a16="http://schemas.microsoft.com/office/drawing/2014/main" id="{CE9A5540-1C58-DF9A-F3C7-C7E7E9EE4D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2390" y="4218948"/>
            <a:ext cx="1716480" cy="572160"/>
          </a:xfrm>
          <a:prstGeom prst="rect">
            <a:avLst/>
          </a:prstGeom>
        </p:spPr>
      </p:pic>
      <p:pic>
        <p:nvPicPr>
          <p:cNvPr id="46" name="Picture 69">
            <a:extLst>
              <a:ext uri="{FF2B5EF4-FFF2-40B4-BE49-F238E27FC236}">
                <a16:creationId xmlns:a16="http://schemas.microsoft.com/office/drawing/2014/main" id="{6B612338-C4C9-739F-9BE1-4AC4019D6F0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861" y="4236878"/>
            <a:ext cx="1331337" cy="443779"/>
          </a:xfrm>
          <a:prstGeom prst="rect">
            <a:avLst/>
          </a:prstGeom>
        </p:spPr>
      </p:pic>
      <p:pic>
        <p:nvPicPr>
          <p:cNvPr id="47" name="Picture 71">
            <a:extLst>
              <a:ext uri="{FF2B5EF4-FFF2-40B4-BE49-F238E27FC236}">
                <a16:creationId xmlns:a16="http://schemas.microsoft.com/office/drawing/2014/main" id="{159B4B35-2C41-1C4B-240F-1D9713FE470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663" y="4872376"/>
            <a:ext cx="1578238" cy="526079"/>
          </a:xfrm>
          <a:prstGeom prst="rect">
            <a:avLst/>
          </a:prstGeom>
        </p:spPr>
      </p:pic>
      <p:pic>
        <p:nvPicPr>
          <p:cNvPr id="48" name="Picture 79">
            <a:extLst>
              <a:ext uri="{FF2B5EF4-FFF2-40B4-BE49-F238E27FC236}">
                <a16:creationId xmlns:a16="http://schemas.microsoft.com/office/drawing/2014/main" id="{D9FFF120-95F1-C5D1-9E77-29021DEE36D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195" y="3584774"/>
            <a:ext cx="1897924" cy="632642"/>
          </a:xfrm>
          <a:prstGeom prst="rect">
            <a:avLst/>
          </a:prstGeom>
        </p:spPr>
      </p:pic>
      <p:pic>
        <p:nvPicPr>
          <p:cNvPr id="49" name="Picture 85">
            <a:extLst>
              <a:ext uri="{FF2B5EF4-FFF2-40B4-BE49-F238E27FC236}">
                <a16:creationId xmlns:a16="http://schemas.microsoft.com/office/drawing/2014/main" id="{E26C1299-9182-2F0A-56A3-65BCE1E71E1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9454" y="3616514"/>
            <a:ext cx="1716480" cy="572160"/>
          </a:xfrm>
          <a:prstGeom prst="rect">
            <a:avLst/>
          </a:prstGeom>
        </p:spPr>
      </p:pic>
      <p:pic>
        <p:nvPicPr>
          <p:cNvPr id="50" name="Afbeelding 5">
            <a:extLst>
              <a:ext uri="{FF2B5EF4-FFF2-40B4-BE49-F238E27FC236}">
                <a16:creationId xmlns:a16="http://schemas.microsoft.com/office/drawing/2014/main" id="{6FE059D3-66FB-2F47-1523-5E8BCFD20912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7962" y="4392162"/>
            <a:ext cx="1692676" cy="20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79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7231B-1F08-381C-81E0-202FA7785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ymbol zastępczy tekstu 19">
            <a:extLst>
              <a:ext uri="{FF2B5EF4-FFF2-40B4-BE49-F238E27FC236}">
                <a16:creationId xmlns:a16="http://schemas.microsoft.com/office/drawing/2014/main" id="{28A6A74F-3488-05F9-2968-BEF2D0EB64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NL" dirty="0"/>
              <a:t>SERVICES</a:t>
            </a:r>
            <a:endParaRPr lang="pl-PL" dirty="0"/>
          </a:p>
        </p:txBody>
      </p:sp>
      <p:pic>
        <p:nvPicPr>
          <p:cNvPr id="3" name="Obraz 3">
            <a:extLst>
              <a:ext uri="{FF2B5EF4-FFF2-40B4-BE49-F238E27FC236}">
                <a16:creationId xmlns:a16="http://schemas.microsoft.com/office/drawing/2014/main" id="{CB0316F6-2BB7-0A63-8632-19B865A573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19707" y="1381096"/>
            <a:ext cx="12122150" cy="4636722"/>
          </a:xfrm>
          <a:prstGeom prst="rect">
            <a:avLst/>
          </a:prstGeom>
        </p:spPr>
      </p:pic>
      <p:sp>
        <p:nvSpPr>
          <p:cNvPr id="4" name="Rechthoek 2">
            <a:extLst>
              <a:ext uri="{FF2B5EF4-FFF2-40B4-BE49-F238E27FC236}">
                <a16:creationId xmlns:a16="http://schemas.microsoft.com/office/drawing/2014/main" id="{AAAB3206-EE09-3FBB-D801-81D01CF833DA}"/>
              </a:ext>
            </a:extLst>
          </p:cNvPr>
          <p:cNvSpPr/>
          <p:nvPr/>
        </p:nvSpPr>
        <p:spPr>
          <a:xfrm>
            <a:off x="724944" y="2802006"/>
            <a:ext cx="22960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L" sz="2800" dirty="0">
                <a:solidFill>
                  <a:schemeClr val="bg1"/>
                </a:solidFill>
                <a:latin typeface="BNPPSansCondensed-Bold" panose="02000000000000000000" pitchFamily="2" charset="-18"/>
              </a:rPr>
              <a:t>ALWAYS A </a:t>
            </a:r>
            <a:br>
              <a:rPr lang="en-NL" sz="2800" dirty="0">
                <a:solidFill>
                  <a:schemeClr val="bg1"/>
                </a:solidFill>
                <a:latin typeface="BNPPSansCondensed-Bold" panose="02000000000000000000" pitchFamily="2" charset="-18"/>
              </a:rPr>
            </a:br>
            <a:r>
              <a:rPr lang="en-NL" sz="2800" dirty="0">
                <a:solidFill>
                  <a:schemeClr val="bg1"/>
                </a:solidFill>
                <a:latin typeface="BNPPSansCondensed-Bold" panose="02000000000000000000" pitchFamily="2" charset="-18"/>
              </a:rPr>
              <a:t>RELIABLE BIKE</a:t>
            </a:r>
            <a:endParaRPr lang="nl-NL" sz="2800" dirty="0">
              <a:solidFill>
                <a:schemeClr val="bg1"/>
              </a:solidFill>
              <a:latin typeface="BNPPSansCondensed-Bold" panose="02000000000000000000" pitchFamily="2" charset="-18"/>
            </a:endParaRPr>
          </a:p>
        </p:txBody>
      </p:sp>
      <p:sp>
        <p:nvSpPr>
          <p:cNvPr id="5" name="Rechthoek 25">
            <a:extLst>
              <a:ext uri="{FF2B5EF4-FFF2-40B4-BE49-F238E27FC236}">
                <a16:creationId xmlns:a16="http://schemas.microsoft.com/office/drawing/2014/main" id="{8E5C8A16-9807-A774-57A9-3C6B06B0A633}"/>
              </a:ext>
            </a:extLst>
          </p:cNvPr>
          <p:cNvSpPr/>
          <p:nvPr/>
        </p:nvSpPr>
        <p:spPr>
          <a:xfrm>
            <a:off x="3416924" y="2802006"/>
            <a:ext cx="26005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L" sz="2800" dirty="0">
                <a:solidFill>
                  <a:schemeClr val="bg1"/>
                </a:solidFill>
                <a:latin typeface="BNPPSansCondensed-Bold" panose="02000000000000000000" pitchFamily="2" charset="-18"/>
              </a:rPr>
              <a:t>INSURED AGAINST THEFT AND DAMAGE</a:t>
            </a:r>
            <a:endParaRPr lang="nl-NL" sz="2800" dirty="0">
              <a:solidFill>
                <a:schemeClr val="bg1"/>
              </a:solidFill>
              <a:latin typeface="BNPPSansCondensed-Bold" panose="02000000000000000000" pitchFamily="2" charset="-18"/>
            </a:endParaRPr>
          </a:p>
        </p:txBody>
      </p:sp>
      <p:sp>
        <p:nvSpPr>
          <p:cNvPr id="17" name="Rechthoek 28">
            <a:extLst>
              <a:ext uri="{FF2B5EF4-FFF2-40B4-BE49-F238E27FC236}">
                <a16:creationId xmlns:a16="http://schemas.microsoft.com/office/drawing/2014/main" id="{95CBF4D6-2F31-EDA3-6E11-EBDD444D91A8}"/>
              </a:ext>
            </a:extLst>
          </p:cNvPr>
          <p:cNvSpPr/>
          <p:nvPr/>
        </p:nvSpPr>
        <p:spPr>
          <a:xfrm>
            <a:off x="6269560" y="2806458"/>
            <a:ext cx="23762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L" sz="2800" dirty="0">
                <a:solidFill>
                  <a:schemeClr val="bg1"/>
                </a:solidFill>
                <a:latin typeface="BNPPSansCondensed-Bold" panose="02000000000000000000" pitchFamily="2" charset="-18"/>
              </a:rPr>
              <a:t>ROAD </a:t>
            </a:r>
            <a:br>
              <a:rPr lang="en-NL" sz="2800" dirty="0">
                <a:solidFill>
                  <a:schemeClr val="bg1"/>
                </a:solidFill>
                <a:latin typeface="BNPPSansCondensed-Bold" panose="02000000000000000000" pitchFamily="2" charset="-18"/>
              </a:rPr>
            </a:br>
            <a:r>
              <a:rPr lang="en-NL" sz="2800" dirty="0">
                <a:solidFill>
                  <a:schemeClr val="bg1"/>
                </a:solidFill>
                <a:latin typeface="BNPPSansCondensed-Bold" panose="02000000000000000000" pitchFamily="2" charset="-18"/>
              </a:rPr>
              <a:t>ASSISTANCE</a:t>
            </a:r>
            <a:endParaRPr lang="nl-NL" sz="2800" dirty="0">
              <a:solidFill>
                <a:schemeClr val="bg1"/>
              </a:solidFill>
              <a:latin typeface="BNPPSansCondensed-Bold" panose="02000000000000000000" pitchFamily="2" charset="-18"/>
            </a:endParaRPr>
          </a:p>
        </p:txBody>
      </p:sp>
      <p:sp>
        <p:nvSpPr>
          <p:cNvPr id="19" name="Tekstvak 30">
            <a:extLst>
              <a:ext uri="{FF2B5EF4-FFF2-40B4-BE49-F238E27FC236}">
                <a16:creationId xmlns:a16="http://schemas.microsoft.com/office/drawing/2014/main" id="{76D4E8AC-59F1-61F8-0931-0DD593E96328}"/>
              </a:ext>
            </a:extLst>
          </p:cNvPr>
          <p:cNvSpPr txBox="1"/>
          <p:nvPr/>
        </p:nvSpPr>
        <p:spPr>
          <a:xfrm>
            <a:off x="3554443" y="3722232"/>
            <a:ext cx="23254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>
              <a:buClr>
                <a:srgbClr val="017B4C"/>
              </a:buClr>
              <a:buFont typeface="Arial" panose="020B0604020202020204" pitchFamily="34" charset="0"/>
              <a:buChar char="•"/>
            </a:pPr>
            <a:r>
              <a:rPr lang="nl-NL" sz="1500" dirty="0">
                <a:solidFill>
                  <a:schemeClr val="bg1"/>
                </a:solidFill>
                <a:latin typeface="BNPPSans" panose="02000000000000000000" pitchFamily="2" charset="0"/>
              </a:rPr>
              <a:t>ART-2 </a:t>
            </a:r>
            <a:r>
              <a:rPr lang="en-NL" sz="1500" dirty="0">
                <a:solidFill>
                  <a:schemeClr val="bg1"/>
                </a:solidFill>
                <a:latin typeface="BNPPSans" panose="02000000000000000000" pitchFamily="2" charset="0"/>
              </a:rPr>
              <a:t>approved bike lock</a:t>
            </a:r>
            <a:endParaRPr lang="nl-NL" sz="1500" dirty="0">
              <a:solidFill>
                <a:schemeClr val="bg1"/>
              </a:solidFill>
              <a:latin typeface="BNPPSans" panose="02000000000000000000" pitchFamily="2" charset="0"/>
            </a:endParaRPr>
          </a:p>
          <a:p>
            <a:pPr marL="216000" indent="-216000">
              <a:buClr>
                <a:srgbClr val="017B4C"/>
              </a:buClr>
              <a:buFont typeface="Arial" panose="020B0604020202020204" pitchFamily="34" charset="0"/>
              <a:buChar char="•"/>
            </a:pPr>
            <a:r>
              <a:rPr lang="en-NL" sz="1500" dirty="0">
                <a:solidFill>
                  <a:schemeClr val="bg1"/>
                </a:solidFill>
                <a:latin typeface="BNPPSans" panose="02000000000000000000" pitchFamily="2" charset="0"/>
              </a:rPr>
              <a:t>Reduced excess</a:t>
            </a:r>
            <a:endParaRPr lang="nl-NL" sz="1500" dirty="0">
              <a:solidFill>
                <a:schemeClr val="bg1"/>
              </a:solidFill>
              <a:latin typeface="BNPPSans" panose="02000000000000000000" pitchFamily="2" charset="0"/>
            </a:endParaRPr>
          </a:p>
          <a:p>
            <a:pPr marL="216000" indent="-216000">
              <a:buClr>
                <a:srgbClr val="017B4C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  <a:latin typeface="BNPPSans" panose="02000000000000000000" pitchFamily="2" charset="0"/>
              </a:rPr>
              <a:t>Third-party liability insurance</a:t>
            </a:r>
            <a:endParaRPr lang="nl-NL" sz="1500" dirty="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23" name="Tekstvak 14">
            <a:extLst>
              <a:ext uri="{FF2B5EF4-FFF2-40B4-BE49-F238E27FC236}">
                <a16:creationId xmlns:a16="http://schemas.microsoft.com/office/drawing/2014/main" id="{E08405AD-0481-955C-E3AD-D9CA64235B63}"/>
              </a:ext>
            </a:extLst>
          </p:cNvPr>
          <p:cNvSpPr txBox="1"/>
          <p:nvPr/>
        </p:nvSpPr>
        <p:spPr>
          <a:xfrm>
            <a:off x="6440503" y="3722232"/>
            <a:ext cx="232548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>
              <a:buClr>
                <a:srgbClr val="017B4C"/>
              </a:buClr>
              <a:buFont typeface="Arial" panose="020B0604020202020204" pitchFamily="34" charset="0"/>
              <a:buChar char="•"/>
            </a:pPr>
            <a:r>
              <a:rPr lang="nl-NL" sz="1500" dirty="0">
                <a:solidFill>
                  <a:schemeClr val="bg1"/>
                </a:solidFill>
                <a:latin typeface="BNPPSans" panose="02000000000000000000" pitchFamily="2" charset="0"/>
              </a:rPr>
              <a:t>24/7 </a:t>
            </a:r>
            <a:r>
              <a:rPr lang="en-NL" sz="1500" dirty="0">
                <a:solidFill>
                  <a:schemeClr val="bg1"/>
                </a:solidFill>
                <a:latin typeface="BNPPSans" panose="02000000000000000000" pitchFamily="2" charset="0"/>
              </a:rPr>
              <a:t>roadside assistance</a:t>
            </a:r>
            <a:endParaRPr lang="nl-NL" sz="1500" dirty="0">
              <a:solidFill>
                <a:schemeClr val="bg1"/>
              </a:solidFill>
              <a:latin typeface="BNPPSans" panose="02000000000000000000" pitchFamily="2" charset="0"/>
            </a:endParaRPr>
          </a:p>
          <a:p>
            <a:pPr marL="216000" indent="-216000">
              <a:buClr>
                <a:srgbClr val="017B4C"/>
              </a:buClr>
              <a:buFont typeface="Arial" panose="020B0604020202020204" pitchFamily="34" charset="0"/>
              <a:buChar char="•"/>
            </a:pPr>
            <a:r>
              <a:rPr lang="en-NL" sz="1500" dirty="0">
                <a:solidFill>
                  <a:schemeClr val="bg1"/>
                </a:solidFill>
                <a:latin typeface="BNPPSans" panose="02000000000000000000" pitchFamily="2" charset="0"/>
              </a:rPr>
              <a:t>Repairs included</a:t>
            </a:r>
            <a:endParaRPr lang="nl-NL" sz="1500" dirty="0">
              <a:solidFill>
                <a:schemeClr val="bg1"/>
              </a:solidFill>
              <a:latin typeface="BNPPSans" panose="02000000000000000000" pitchFamily="2" charset="0"/>
            </a:endParaRPr>
          </a:p>
          <a:p>
            <a:pPr marL="216000" indent="-216000">
              <a:buClr>
                <a:srgbClr val="017B4C"/>
              </a:buClr>
              <a:buFont typeface="Arial" panose="020B0604020202020204" pitchFamily="34" charset="0"/>
              <a:buChar char="•"/>
            </a:pPr>
            <a:r>
              <a:rPr lang="en-NL" sz="1500" dirty="0">
                <a:solidFill>
                  <a:schemeClr val="bg1"/>
                </a:solidFill>
                <a:latin typeface="BNPPSans" panose="02000000000000000000" pitchFamily="2" charset="0"/>
              </a:rPr>
              <a:t>Coverage throughout the</a:t>
            </a:r>
            <a:r>
              <a:rPr lang="nl-NL" sz="1500" dirty="0">
                <a:solidFill>
                  <a:schemeClr val="bg1"/>
                </a:solidFill>
                <a:latin typeface="BNPPSans" panose="02000000000000000000" pitchFamily="2" charset="0"/>
              </a:rPr>
              <a:t> Nederland</a:t>
            </a:r>
            <a:r>
              <a:rPr lang="en-NL" sz="1500" dirty="0">
                <a:solidFill>
                  <a:schemeClr val="bg1"/>
                </a:solidFill>
                <a:latin typeface="BNPPSans" panose="02000000000000000000" pitchFamily="2" charset="0"/>
              </a:rPr>
              <a:t>s</a:t>
            </a:r>
            <a:endParaRPr lang="nl-NL" sz="1500" dirty="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24" name="Tekstvak 1">
            <a:extLst>
              <a:ext uri="{FF2B5EF4-FFF2-40B4-BE49-F238E27FC236}">
                <a16:creationId xmlns:a16="http://schemas.microsoft.com/office/drawing/2014/main" id="{9DC8054E-1D15-3468-B7A7-797913A7CFC3}"/>
              </a:ext>
            </a:extLst>
          </p:cNvPr>
          <p:cNvSpPr txBox="1"/>
          <p:nvPr/>
        </p:nvSpPr>
        <p:spPr>
          <a:xfrm>
            <a:off x="860213" y="3775363"/>
            <a:ext cx="21607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>
              <a:buClr>
                <a:srgbClr val="017B4C"/>
              </a:buClr>
              <a:buFont typeface="Arial" panose="020B0604020202020204" pitchFamily="34" charset="0"/>
              <a:buChar char="•"/>
            </a:pPr>
            <a:r>
              <a:rPr lang="en-NL" sz="1500" dirty="0">
                <a:solidFill>
                  <a:schemeClr val="bg1"/>
                </a:solidFill>
                <a:latin typeface="BNPPSans" panose="02000000000000000000" pitchFamily="2" charset="0"/>
              </a:rPr>
              <a:t>Maintenance</a:t>
            </a:r>
            <a:endParaRPr lang="nl-NL" sz="1500" dirty="0">
              <a:solidFill>
                <a:schemeClr val="bg1"/>
              </a:solidFill>
              <a:latin typeface="BNPPSans" panose="02000000000000000000" pitchFamily="2" charset="0"/>
            </a:endParaRPr>
          </a:p>
          <a:p>
            <a:pPr marL="216000" indent="-216000">
              <a:buClr>
                <a:srgbClr val="017B4C"/>
              </a:buClr>
              <a:buFont typeface="Arial" panose="020B0604020202020204" pitchFamily="34" charset="0"/>
              <a:buChar char="•"/>
            </a:pPr>
            <a:r>
              <a:rPr lang="nl-NL" sz="1500" dirty="0" err="1">
                <a:solidFill>
                  <a:schemeClr val="bg1"/>
                </a:solidFill>
                <a:latin typeface="BNPPSans" panose="02000000000000000000" pitchFamily="2" charset="0"/>
              </a:rPr>
              <a:t>Repa</a:t>
            </a:r>
            <a:r>
              <a:rPr lang="en-NL" sz="1500" dirty="0" err="1">
                <a:solidFill>
                  <a:schemeClr val="bg1"/>
                </a:solidFill>
                <a:latin typeface="BNPPSans" panose="02000000000000000000" pitchFamily="2" charset="0"/>
              </a:rPr>
              <a:t>irs</a:t>
            </a:r>
            <a:endParaRPr lang="nl-NL" sz="1500" dirty="0">
              <a:solidFill>
                <a:schemeClr val="bg1"/>
              </a:solidFill>
              <a:latin typeface="BNPPSans" panose="02000000000000000000" pitchFamily="2" charset="0"/>
            </a:endParaRPr>
          </a:p>
          <a:p>
            <a:pPr marL="216000" indent="-216000">
              <a:buClr>
                <a:srgbClr val="017B4C"/>
              </a:buClr>
              <a:buFont typeface="Arial" panose="020B0604020202020204" pitchFamily="34" charset="0"/>
              <a:buChar char="•"/>
            </a:pPr>
            <a:r>
              <a:rPr lang="en-NL" sz="1500" dirty="0">
                <a:solidFill>
                  <a:schemeClr val="bg1"/>
                </a:solidFill>
                <a:latin typeface="BNPPSans" panose="02000000000000000000" pitchFamily="2" charset="0"/>
              </a:rPr>
              <a:t>Replacement bike </a:t>
            </a:r>
            <a:endParaRPr lang="nl-NL" sz="1500" dirty="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pic>
        <p:nvPicPr>
          <p:cNvPr id="25" name="Obraz 5">
            <a:extLst>
              <a:ext uri="{FF2B5EF4-FFF2-40B4-BE49-F238E27FC236}">
                <a16:creationId xmlns:a16="http://schemas.microsoft.com/office/drawing/2014/main" id="{C989AD0A-1B43-D2C1-9FB7-69BAF0D037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4806" y="1847839"/>
            <a:ext cx="1080913" cy="971108"/>
          </a:xfrm>
          <a:prstGeom prst="rect">
            <a:avLst/>
          </a:prstGeom>
        </p:spPr>
      </p:pic>
      <p:pic>
        <p:nvPicPr>
          <p:cNvPr id="26" name="Obraz 14">
            <a:extLst>
              <a:ext uri="{FF2B5EF4-FFF2-40B4-BE49-F238E27FC236}">
                <a16:creationId xmlns:a16="http://schemas.microsoft.com/office/drawing/2014/main" id="{492129DC-53C2-C097-03F9-7AAD898A27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425" y="1943262"/>
            <a:ext cx="1220266" cy="841285"/>
          </a:xfrm>
          <a:prstGeom prst="rect">
            <a:avLst/>
          </a:prstGeom>
        </p:spPr>
      </p:pic>
      <p:pic>
        <p:nvPicPr>
          <p:cNvPr id="27" name="Obraz 17">
            <a:extLst>
              <a:ext uri="{FF2B5EF4-FFF2-40B4-BE49-F238E27FC236}">
                <a16:creationId xmlns:a16="http://schemas.microsoft.com/office/drawing/2014/main" id="{E6967209-90AF-4842-18FE-75B6C9390D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2894" y="1845530"/>
            <a:ext cx="1080120" cy="954107"/>
          </a:xfrm>
          <a:prstGeom prst="rect">
            <a:avLst/>
          </a:prstGeom>
        </p:spPr>
      </p:pic>
      <p:pic>
        <p:nvPicPr>
          <p:cNvPr id="6" name="Picture Placeholder 5" descr="A person and child riding a bicycle&#10;&#10;AI-generated content may be incorrect.">
            <a:extLst>
              <a:ext uri="{FF2B5EF4-FFF2-40B4-BE49-F238E27FC236}">
                <a16:creationId xmlns:a16="http://schemas.microsoft.com/office/drawing/2014/main" id="{1FC66F13-DA3F-0511-C535-2AB8D443A9A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7"/>
          <a:srcRect l="32341" r="34671"/>
          <a:stretch>
            <a:fillRect/>
          </a:stretch>
        </p:blipFill>
        <p:spPr>
          <a:xfrm>
            <a:off x="9326563" y="466725"/>
            <a:ext cx="2854325" cy="5767388"/>
          </a:xfrm>
          <a:prstGeom prst="rect">
            <a:avLst/>
          </a:prstGeom>
          <a:solidFill>
            <a:prstClr val="white">
              <a:lumMod val="95000"/>
            </a:prstClr>
          </a:solidFill>
        </p:spPr>
      </p:pic>
    </p:spTree>
    <p:extLst>
      <p:ext uri="{BB962C8B-B14F-4D97-AF65-F5344CB8AC3E}">
        <p14:creationId xmlns:p14="http://schemas.microsoft.com/office/powerpoint/2010/main" val="2982025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3AA74-5054-36DB-CF77-163D6FF69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ymbol zastępczy tekstu 19">
            <a:extLst>
              <a:ext uri="{FF2B5EF4-FFF2-40B4-BE49-F238E27FC236}">
                <a16:creationId xmlns:a16="http://schemas.microsoft.com/office/drawing/2014/main" id="{11A60187-D8BD-2D0C-8080-3575E31704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NL" dirty="0"/>
              <a:t>TERMS &amp; CONDITIONS</a:t>
            </a:r>
            <a:endParaRPr lang="pl-P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88F7D1-ADCC-463F-4264-CE6B66782E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8219" y="563907"/>
            <a:ext cx="2189066" cy="3088404"/>
          </a:xfrm>
          <a:prstGeom prst="rect">
            <a:avLst/>
          </a:prstGeom>
        </p:spPr>
      </p:pic>
      <p:pic>
        <p:nvPicPr>
          <p:cNvPr id="2" name="Obraz 5">
            <a:extLst>
              <a:ext uri="{FF2B5EF4-FFF2-40B4-BE49-F238E27FC236}">
                <a16:creationId xmlns:a16="http://schemas.microsoft.com/office/drawing/2014/main" id="{2ACAA611-380E-F011-6AD2-DFD8D9B561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18386">
            <a:off x="6793572" y="-50261"/>
            <a:ext cx="7309853" cy="4111792"/>
          </a:xfrm>
          <a:prstGeom prst="rect">
            <a:avLst/>
          </a:prstGeom>
        </p:spPr>
      </p:pic>
      <p:sp>
        <p:nvSpPr>
          <p:cNvPr id="3" name="Prostokąt 1">
            <a:extLst>
              <a:ext uri="{FF2B5EF4-FFF2-40B4-BE49-F238E27FC236}">
                <a16:creationId xmlns:a16="http://schemas.microsoft.com/office/drawing/2014/main" id="{A44035F8-D141-454B-64E7-038C2ACAA21D}"/>
              </a:ext>
            </a:extLst>
          </p:cNvPr>
          <p:cNvSpPr/>
          <p:nvPr/>
        </p:nvSpPr>
        <p:spPr>
          <a:xfrm>
            <a:off x="521614" y="1268103"/>
            <a:ext cx="6706038" cy="4703299"/>
          </a:xfrm>
          <a:prstGeom prst="rect">
            <a:avLst/>
          </a:prstGeom>
          <a:solidFill>
            <a:schemeClr val="tx1">
              <a:lumMod val="85000"/>
              <a:lumOff val="15000"/>
              <a:alpha val="66000"/>
            </a:schemeClr>
          </a:solidFill>
          <a:ln w="28575">
            <a:solidFill>
              <a:srgbClr val="017B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31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kstvak 14">
            <a:extLst>
              <a:ext uri="{FF2B5EF4-FFF2-40B4-BE49-F238E27FC236}">
                <a16:creationId xmlns:a16="http://schemas.microsoft.com/office/drawing/2014/main" id="{4B0D2627-DE42-7B7E-5449-B75E5C0F659B}"/>
              </a:ext>
            </a:extLst>
          </p:cNvPr>
          <p:cNvSpPr txBox="1"/>
          <p:nvPr/>
        </p:nvSpPr>
        <p:spPr>
          <a:xfrm>
            <a:off x="696069" y="1474195"/>
            <a:ext cx="6264696" cy="54938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121312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Sans-Bold" panose="02000000000000000000" pitchFamily="2" charset="0"/>
                <a:ea typeface="+mn-ea"/>
                <a:cs typeface="+mn-cs"/>
              </a:rPr>
              <a:t>EMPLOYER CONTRIBUTION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FFFF00"/>
              </a:highlight>
              <a:uLnTx/>
              <a:uFillTx/>
              <a:latin typeface="BNPPSans-Bold" panose="02000000000000000000" pitchFamily="2" charset="0"/>
              <a:ea typeface="+mn-ea"/>
              <a:cs typeface="+mn-cs"/>
            </a:endParaRPr>
          </a:p>
          <a:p>
            <a:pPr marL="0" marR="0" lvl="0" indent="0" algn="l" defTabSz="121312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Sans-Light" panose="02000503020000020004" pitchFamily="2" charset="-18"/>
                <a:ea typeface="+mn-ea"/>
                <a:cs typeface="+mn-cs"/>
              </a:rPr>
              <a:t>€ 50,- PER 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Sans-Light" panose="02000503020000020004" pitchFamily="2" charset="-18"/>
                <a:ea typeface="+mn-ea"/>
                <a:cs typeface="+mn-cs"/>
              </a:rPr>
              <a:t>MONTH – MAXIM</a:t>
            </a:r>
            <a:r>
              <a:rPr lang="en-NL" dirty="0">
                <a:solidFill>
                  <a:srgbClr val="FFFFFF"/>
                </a:solidFill>
                <a:latin typeface="BNPPSans-Light" panose="02000503020000020004" pitchFamily="2" charset="-18"/>
              </a:rPr>
              <a:t>UM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Sans-Light" panose="02000503020000020004" pitchFamily="2" charset="-18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Sans-Light" panose="02000503020000020004" pitchFamily="2" charset="-18"/>
                <a:ea typeface="+mn-ea"/>
                <a:cs typeface="+mn-cs"/>
              </a:rPr>
              <a:t>1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Sans-Light" panose="02000503020000020004" pitchFamily="2" charset="-18"/>
                <a:ea typeface="+mn-ea"/>
                <a:cs typeface="+mn-cs"/>
              </a:rPr>
              <a:t> FIETS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Sans-Light" panose="02000503020000020004" pitchFamily="2" charset="-18"/>
                <a:ea typeface="+mn-ea"/>
                <a:cs typeface="+mn-cs"/>
              </a:rPr>
              <a:t> LEASEN</a:t>
            </a:r>
          </a:p>
        </p:txBody>
      </p:sp>
      <p:sp>
        <p:nvSpPr>
          <p:cNvPr id="11" name="Tekstvak 15">
            <a:extLst>
              <a:ext uri="{FF2B5EF4-FFF2-40B4-BE49-F238E27FC236}">
                <a16:creationId xmlns:a16="http://schemas.microsoft.com/office/drawing/2014/main" id="{BAEBF0CD-2A65-B2A9-09A9-6E103506DB00}"/>
              </a:ext>
            </a:extLst>
          </p:cNvPr>
          <p:cNvSpPr txBox="1"/>
          <p:nvPr/>
        </p:nvSpPr>
        <p:spPr>
          <a:xfrm>
            <a:off x="679337" y="3147779"/>
            <a:ext cx="6548314" cy="54938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121312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L" dirty="0">
                <a:solidFill>
                  <a:srgbClr val="FFFFFF"/>
                </a:solidFill>
                <a:latin typeface="BNPPSans-Light" panose="02000503020000020004" pitchFamily="2" charset="-18"/>
              </a:rPr>
              <a:t>ALL PERMANENT EMPLOYEES CAN PARTICIPATE (ALSO IF YOU HAVE A LEASE CAR OR MOBILITY ALLOWANCE)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Sans-Light" panose="02000503020000020004" pitchFamily="2" charset="-18"/>
              <a:ea typeface="+mn-ea"/>
              <a:cs typeface="+mn-cs"/>
            </a:endParaRPr>
          </a:p>
        </p:txBody>
      </p:sp>
      <p:sp>
        <p:nvSpPr>
          <p:cNvPr id="12" name="Tekstvak 15">
            <a:extLst>
              <a:ext uri="{FF2B5EF4-FFF2-40B4-BE49-F238E27FC236}">
                <a16:creationId xmlns:a16="http://schemas.microsoft.com/office/drawing/2014/main" id="{C1942B68-ADB1-FC59-D0F3-842906EC99E9}"/>
              </a:ext>
            </a:extLst>
          </p:cNvPr>
          <p:cNvSpPr txBox="1"/>
          <p:nvPr/>
        </p:nvSpPr>
        <p:spPr>
          <a:xfrm>
            <a:off x="659165" y="4000071"/>
            <a:ext cx="6264696" cy="32778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121312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L" sz="1800" dirty="0">
                <a:solidFill>
                  <a:srgbClr val="FFFFFF"/>
                </a:solidFill>
                <a:latin typeface="BNPPSans-Light" panose="02000503020000020004" pitchFamily="2" charset="-18"/>
              </a:rPr>
              <a:t>NO IMPACT ON HOLIDAY ALLOWANCE OR PENSION ACCRUAL</a:t>
            </a:r>
            <a:endParaRPr lang="nl-NL" sz="1800" dirty="0">
              <a:solidFill>
                <a:srgbClr val="FFFFFF"/>
              </a:solidFill>
              <a:latin typeface="BNPPSans-Bold" panose="02000000000000000000" pitchFamily="2" charset="0"/>
            </a:endParaRPr>
          </a:p>
        </p:txBody>
      </p:sp>
      <p:sp>
        <p:nvSpPr>
          <p:cNvPr id="13" name="Tekstvak 14">
            <a:extLst>
              <a:ext uri="{FF2B5EF4-FFF2-40B4-BE49-F238E27FC236}">
                <a16:creationId xmlns:a16="http://schemas.microsoft.com/office/drawing/2014/main" id="{88DD6B73-6A2B-2647-2DA8-004AA136CBCE}"/>
              </a:ext>
            </a:extLst>
          </p:cNvPr>
          <p:cNvSpPr txBox="1"/>
          <p:nvPr/>
        </p:nvSpPr>
        <p:spPr>
          <a:xfrm>
            <a:off x="671978" y="4630764"/>
            <a:ext cx="6299662" cy="99257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121312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L" sz="1800" dirty="0">
                <a:solidFill>
                  <a:srgbClr val="FFFFFF"/>
                </a:solidFill>
                <a:latin typeface="BNPPSans-Bold" panose="02000000000000000000" pitchFamily="50" charset="0"/>
              </a:rPr>
              <a:t>TRAVEL ALLOWANCE</a:t>
            </a:r>
          </a:p>
          <a:p>
            <a:pPr marL="0" marR="0" lvl="0" indent="0" algn="l" defTabSz="121312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Sans-Light" panose="02000503020000020004" pitchFamily="2" charset="-18"/>
                <a:ea typeface="+mn-ea"/>
                <a:cs typeface="+mn-cs"/>
              </a:rPr>
              <a:t>YOU RECEIVE A GR</a:t>
            </a:r>
            <a:r>
              <a:rPr lang="en-NL" dirty="0">
                <a:solidFill>
                  <a:srgbClr val="FFFFFF"/>
                </a:solidFill>
                <a:latin typeface="BNPPSans-Light" panose="02000503020000020004" pitchFamily="2" charset="-18"/>
              </a:rPr>
              <a:t>OSS TRAVEL ALLOWANCE ON THE DAYS YOU COMMUTE TO THE OFFICE BY LEASE BIKE </a:t>
            </a:r>
            <a:b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Sans-Bold" panose="02000000000000000000" pitchFamily="2" charset="0"/>
                <a:ea typeface="+mn-ea"/>
                <a:cs typeface="+mn-cs"/>
              </a:rPr>
            </a:b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Sans-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14" name="Tekstvak 14">
            <a:extLst>
              <a:ext uri="{FF2B5EF4-FFF2-40B4-BE49-F238E27FC236}">
                <a16:creationId xmlns:a16="http://schemas.microsoft.com/office/drawing/2014/main" id="{525E97E1-B50E-0B30-16E5-1853500B9D4F}"/>
              </a:ext>
            </a:extLst>
          </p:cNvPr>
          <p:cNvSpPr txBox="1"/>
          <p:nvPr/>
        </p:nvSpPr>
        <p:spPr>
          <a:xfrm>
            <a:off x="700444" y="2272262"/>
            <a:ext cx="6264696" cy="54938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121312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Sans-Bold" panose="02000000000000000000" pitchFamily="2" charset="0"/>
                <a:ea typeface="+mn-ea"/>
                <a:cs typeface="+mn-cs"/>
              </a:rPr>
              <a:t>MAXIMUM LEASE PRICE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Sans-Bold" panose="02000000000000000000" pitchFamily="2" charset="0"/>
              <a:ea typeface="+mn-ea"/>
              <a:cs typeface="+mn-cs"/>
            </a:endParaRPr>
          </a:p>
          <a:p>
            <a:pPr lvl="0">
              <a:lnSpc>
                <a:spcPct val="80000"/>
              </a:lnSpc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Sans-Light" panose="02000503020000020004" pitchFamily="2" charset="-18"/>
                <a:ea typeface="+mn-ea"/>
                <a:cs typeface="+mn-cs"/>
              </a:rPr>
              <a:t>THERE IS NO MAXIMUM LEASE PRICE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Sans-Light" panose="02000503020000020004" pitchFamily="2" charset="-18"/>
              <a:ea typeface="+mn-ea"/>
              <a:cs typeface="+mn-cs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C283D030-FE4E-0C43-7674-76C673C64719}"/>
              </a:ext>
            </a:extLst>
          </p:cNvPr>
          <p:cNvSpPr txBox="1"/>
          <p:nvPr/>
        </p:nvSpPr>
        <p:spPr>
          <a:xfrm>
            <a:off x="7698697" y="4679236"/>
            <a:ext cx="2408875" cy="77098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121312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FFFFFF"/>
                </a:solidFill>
                <a:latin typeface="BNPPSans-Light" panose="02000503020000020004" pitchFamily="2" charset="-18"/>
              </a:rPr>
              <a:t>Read more about the scheme on the information page</a:t>
            </a:r>
            <a:endParaRPr lang="nl-NL" sz="1800" dirty="0">
              <a:solidFill>
                <a:srgbClr val="FFFFFF"/>
              </a:solidFill>
              <a:latin typeface="BNPPSans-Bold" panose="02000000000000000000" pitchFamily="2" charset="0"/>
            </a:endParaRPr>
          </a:p>
        </p:txBody>
      </p:sp>
      <p:sp>
        <p:nvSpPr>
          <p:cNvPr id="4" name="Prostokąt 7">
            <a:extLst>
              <a:ext uri="{FF2B5EF4-FFF2-40B4-BE49-F238E27FC236}">
                <a16:creationId xmlns:a16="http://schemas.microsoft.com/office/drawing/2014/main" id="{DD9EC42F-1A34-B51B-E0A9-E76310D9349F}"/>
              </a:ext>
            </a:extLst>
          </p:cNvPr>
          <p:cNvSpPr/>
          <p:nvPr/>
        </p:nvSpPr>
        <p:spPr>
          <a:xfrm>
            <a:off x="9867285" y="4239354"/>
            <a:ext cx="1698657" cy="1700319"/>
          </a:xfrm>
          <a:prstGeom prst="rect">
            <a:avLst/>
          </a:prstGeom>
          <a:solidFill>
            <a:schemeClr val="tx1">
              <a:lumMod val="85000"/>
              <a:lumOff val="15000"/>
              <a:alpha val="66000"/>
            </a:schemeClr>
          </a:solidFill>
          <a:ln w="28575">
            <a:solidFill>
              <a:srgbClr val="017B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31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C257D3-DF38-2006-A22C-A446C709CD39}"/>
              </a:ext>
            </a:extLst>
          </p:cNvPr>
          <p:cNvSpPr/>
          <p:nvPr/>
        </p:nvSpPr>
        <p:spPr>
          <a:xfrm>
            <a:off x="9900544" y="4291902"/>
            <a:ext cx="1637600" cy="16222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>
                <a:solidFill>
                  <a:srgbClr val="00915A"/>
                </a:solidFill>
              </a:rPr>
              <a:t>QR-CODE INFORMATIEPAGINA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16758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513DC-E668-3856-C6E4-B025D31E6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12">
            <a:extLst>
              <a:ext uri="{FF2B5EF4-FFF2-40B4-BE49-F238E27FC236}">
                <a16:creationId xmlns:a16="http://schemas.microsoft.com/office/drawing/2014/main" id="{6D045AEB-FDF0-B8BE-AC5E-73F4F12436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9245"/>
            <a:ext cx="12122150" cy="6818709"/>
          </a:xfrm>
          <a:prstGeom prst="rect">
            <a:avLst/>
          </a:prstGeom>
        </p:spPr>
      </p:pic>
      <p:sp>
        <p:nvSpPr>
          <p:cNvPr id="20" name="Symbol zastępczy tekstu 19">
            <a:extLst>
              <a:ext uri="{FF2B5EF4-FFF2-40B4-BE49-F238E27FC236}">
                <a16:creationId xmlns:a16="http://schemas.microsoft.com/office/drawing/2014/main" id="{23C8020C-D302-3619-6216-70D6FE6CBA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/>
              <a:t>CATALOGUE &amp; DEALER LOCATOR</a:t>
            </a:r>
          </a:p>
        </p:txBody>
      </p:sp>
      <p:pic>
        <p:nvPicPr>
          <p:cNvPr id="4" name="Obraz 8">
            <a:extLst>
              <a:ext uri="{FF2B5EF4-FFF2-40B4-BE49-F238E27FC236}">
                <a16:creationId xmlns:a16="http://schemas.microsoft.com/office/drawing/2014/main" id="{28266707-C07D-C04D-8DDE-6015BE5CEF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735"/>
          <a:stretch>
            <a:fillRect/>
          </a:stretch>
        </p:blipFill>
        <p:spPr>
          <a:xfrm>
            <a:off x="3369719" y="-427435"/>
            <a:ext cx="7305423" cy="6818709"/>
          </a:xfrm>
          <a:prstGeom prst="rect">
            <a:avLst/>
          </a:prstGeom>
        </p:spPr>
      </p:pic>
      <p:pic>
        <p:nvPicPr>
          <p:cNvPr id="5" name="Obraz 10">
            <a:extLst>
              <a:ext uri="{FF2B5EF4-FFF2-40B4-BE49-F238E27FC236}">
                <a16:creationId xmlns:a16="http://schemas.microsoft.com/office/drawing/2014/main" id="{4A5E7877-1EE5-5970-1051-CA187D95D2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324"/>
          <a:stretch>
            <a:fillRect/>
          </a:stretch>
        </p:blipFill>
        <p:spPr>
          <a:xfrm>
            <a:off x="5773043" y="804221"/>
            <a:ext cx="5976664" cy="626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80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52204-79CD-72B9-5C04-620F550D9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ymbol zastępczy tekstu 19">
            <a:extLst>
              <a:ext uri="{FF2B5EF4-FFF2-40B4-BE49-F238E27FC236}">
                <a16:creationId xmlns:a16="http://schemas.microsoft.com/office/drawing/2014/main" id="{B62D5325-616B-2B02-4A08-2303074994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/>
              <a:t>ONLINE CALCULATOR</a:t>
            </a:r>
          </a:p>
        </p:txBody>
      </p:sp>
      <p:pic>
        <p:nvPicPr>
          <p:cNvPr id="2" name="Obraz 6">
            <a:extLst>
              <a:ext uri="{FF2B5EF4-FFF2-40B4-BE49-F238E27FC236}">
                <a16:creationId xmlns:a16="http://schemas.microsoft.com/office/drawing/2014/main" id="{ADACF7AE-1F51-0EC7-0F3D-3D7918391D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038"/>
          <a:stretch>
            <a:fillRect/>
          </a:stretch>
        </p:blipFill>
        <p:spPr>
          <a:xfrm>
            <a:off x="1908318" y="-247096"/>
            <a:ext cx="7447716" cy="7105096"/>
          </a:xfrm>
          <a:prstGeom prst="rect">
            <a:avLst/>
          </a:prstGeom>
        </p:spPr>
      </p:pic>
      <p:sp>
        <p:nvSpPr>
          <p:cNvPr id="3" name="Prostokąt 7">
            <a:extLst>
              <a:ext uri="{FF2B5EF4-FFF2-40B4-BE49-F238E27FC236}">
                <a16:creationId xmlns:a16="http://schemas.microsoft.com/office/drawing/2014/main" id="{F4461C6C-0651-84AB-150C-307BF4138636}"/>
              </a:ext>
            </a:extLst>
          </p:cNvPr>
          <p:cNvSpPr/>
          <p:nvPr/>
        </p:nvSpPr>
        <p:spPr>
          <a:xfrm>
            <a:off x="488356" y="4489326"/>
            <a:ext cx="1698657" cy="1700319"/>
          </a:xfrm>
          <a:prstGeom prst="rect">
            <a:avLst/>
          </a:prstGeom>
          <a:solidFill>
            <a:schemeClr val="tx1">
              <a:lumMod val="85000"/>
              <a:lumOff val="15000"/>
              <a:alpha val="66000"/>
            </a:schemeClr>
          </a:solidFill>
          <a:ln w="28575">
            <a:solidFill>
              <a:srgbClr val="017B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31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E1D552-8D96-AF75-E64F-95107CCD6E18}"/>
              </a:ext>
            </a:extLst>
          </p:cNvPr>
          <p:cNvSpPr/>
          <p:nvPr/>
        </p:nvSpPr>
        <p:spPr>
          <a:xfrm>
            <a:off x="521615" y="4541874"/>
            <a:ext cx="1637600" cy="16222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>
                <a:solidFill>
                  <a:srgbClr val="00915A"/>
                </a:solidFill>
              </a:rPr>
              <a:t>QR-CODE </a:t>
            </a:r>
            <a:r>
              <a:rPr lang="en-NL" sz="1200" dirty="0">
                <a:solidFill>
                  <a:srgbClr val="00915A"/>
                </a:solidFill>
              </a:rPr>
              <a:t>INFORMATION PAGE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66458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76D16-DA89-FF13-C97F-9C2A229C3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7">
            <a:extLst>
              <a:ext uri="{FF2B5EF4-FFF2-40B4-BE49-F238E27FC236}">
                <a16:creationId xmlns:a16="http://schemas.microsoft.com/office/drawing/2014/main" id="{D09A9BE0-BFD4-A3E4-4D8E-7320C8102E23}"/>
              </a:ext>
            </a:extLst>
          </p:cNvPr>
          <p:cNvSpPr/>
          <p:nvPr/>
        </p:nvSpPr>
        <p:spPr>
          <a:xfrm>
            <a:off x="488356" y="4489326"/>
            <a:ext cx="1698657" cy="1700319"/>
          </a:xfrm>
          <a:prstGeom prst="rect">
            <a:avLst/>
          </a:prstGeom>
          <a:solidFill>
            <a:schemeClr val="tx1">
              <a:lumMod val="85000"/>
              <a:lumOff val="15000"/>
              <a:alpha val="66000"/>
            </a:schemeClr>
          </a:solidFill>
          <a:ln w="28575">
            <a:solidFill>
              <a:srgbClr val="017B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31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Symbol zastępczy tekstu 19">
            <a:extLst>
              <a:ext uri="{FF2B5EF4-FFF2-40B4-BE49-F238E27FC236}">
                <a16:creationId xmlns:a16="http://schemas.microsoft.com/office/drawing/2014/main" id="{6975B221-0634-2594-D693-B4CD9DC551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NL" dirty="0"/>
              <a:t>ORDER PROCESS</a:t>
            </a:r>
            <a:endParaRPr lang="pl-PL" dirty="0"/>
          </a:p>
        </p:txBody>
      </p:sp>
      <p:pic>
        <p:nvPicPr>
          <p:cNvPr id="8" name="Obraz 10">
            <a:extLst>
              <a:ext uri="{FF2B5EF4-FFF2-40B4-BE49-F238E27FC236}">
                <a16:creationId xmlns:a16="http://schemas.microsoft.com/office/drawing/2014/main" id="{E6BF4FCE-E146-D17D-52CD-ACEED9F3F4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571" b="17571"/>
          <a:stretch/>
        </p:blipFill>
        <p:spPr>
          <a:xfrm>
            <a:off x="521614" y="1430420"/>
            <a:ext cx="10707311" cy="4429658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C63FAC7B-2D8B-9CF9-B540-45D341AFDC99}"/>
              </a:ext>
            </a:extLst>
          </p:cNvPr>
          <p:cNvSpPr txBox="1"/>
          <p:nvPr/>
        </p:nvSpPr>
        <p:spPr>
          <a:xfrm>
            <a:off x="754645" y="2086519"/>
            <a:ext cx="2432011" cy="3634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NL" dirty="0">
                <a:solidFill>
                  <a:schemeClr val="bg1"/>
                </a:solidFill>
                <a:latin typeface="BNPPSans" panose="02000000000000000000" pitchFamily="2" charset="0"/>
              </a:rPr>
              <a:t>REGISTER</a:t>
            </a:r>
            <a:endParaRPr lang="nl-NL" dirty="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10" name="pole tekstowe 11">
            <a:extLst>
              <a:ext uri="{FF2B5EF4-FFF2-40B4-BE49-F238E27FC236}">
                <a16:creationId xmlns:a16="http://schemas.microsoft.com/office/drawing/2014/main" id="{A964B0EE-BBE8-8EED-FFDE-1C1F47AB749F}"/>
              </a:ext>
            </a:extLst>
          </p:cNvPr>
          <p:cNvSpPr txBox="1"/>
          <p:nvPr/>
        </p:nvSpPr>
        <p:spPr>
          <a:xfrm>
            <a:off x="2516156" y="1149709"/>
            <a:ext cx="2628552" cy="632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NL" dirty="0">
                <a:solidFill>
                  <a:schemeClr val="bg1"/>
                </a:solidFill>
                <a:latin typeface="BNPPSans" panose="02000000000000000000" pitchFamily="2" charset="0"/>
              </a:rPr>
              <a:t>RECEIVE PIN CODE </a:t>
            </a:r>
            <a:br>
              <a:rPr lang="en-NL" dirty="0">
                <a:solidFill>
                  <a:schemeClr val="bg1"/>
                </a:solidFill>
                <a:latin typeface="BNPPSans" panose="02000000000000000000" pitchFamily="2" charset="0"/>
              </a:rPr>
            </a:br>
            <a:r>
              <a:rPr lang="en-NL" dirty="0">
                <a:solidFill>
                  <a:schemeClr val="bg1"/>
                </a:solidFill>
                <a:latin typeface="BNPPSans" panose="02000000000000000000" pitchFamily="2" charset="0"/>
              </a:rPr>
              <a:t>TO ORDER</a:t>
            </a:r>
            <a:endParaRPr lang="nl-NL" dirty="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11" name="pole tekstowe 19">
            <a:extLst>
              <a:ext uri="{FF2B5EF4-FFF2-40B4-BE49-F238E27FC236}">
                <a16:creationId xmlns:a16="http://schemas.microsoft.com/office/drawing/2014/main" id="{3AE77A87-F1FD-BBB4-4F1F-7C4C24D98721}"/>
              </a:ext>
            </a:extLst>
          </p:cNvPr>
          <p:cNvSpPr txBox="1"/>
          <p:nvPr/>
        </p:nvSpPr>
        <p:spPr>
          <a:xfrm>
            <a:off x="5172242" y="1430937"/>
            <a:ext cx="1484876" cy="632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NL" dirty="0">
                <a:solidFill>
                  <a:schemeClr val="bg1"/>
                </a:solidFill>
                <a:latin typeface="BNPPSans" panose="02000000000000000000" pitchFamily="2" charset="0"/>
              </a:rPr>
              <a:t>ORDER YOUR BIKE</a:t>
            </a:r>
            <a:endParaRPr lang="nl-NL" dirty="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12" name="pole tekstowe 20">
            <a:extLst>
              <a:ext uri="{FF2B5EF4-FFF2-40B4-BE49-F238E27FC236}">
                <a16:creationId xmlns:a16="http://schemas.microsoft.com/office/drawing/2014/main" id="{60A0A389-A9F8-7222-DBC1-640724127CFA}"/>
              </a:ext>
            </a:extLst>
          </p:cNvPr>
          <p:cNvSpPr txBox="1"/>
          <p:nvPr/>
        </p:nvSpPr>
        <p:spPr>
          <a:xfrm>
            <a:off x="8315177" y="1741499"/>
            <a:ext cx="2469210" cy="632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en-NL" dirty="0">
                <a:solidFill>
                  <a:schemeClr val="bg1"/>
                </a:solidFill>
                <a:latin typeface="BNPPSans" panose="02000000000000000000" pitchFamily="2" charset="0"/>
              </a:rPr>
              <a:t>APPROVAL BY ARVAL AND EMPLOYER</a:t>
            </a:r>
            <a:endParaRPr lang="nl-NL" dirty="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13" name="pole tekstowe 21">
            <a:extLst>
              <a:ext uri="{FF2B5EF4-FFF2-40B4-BE49-F238E27FC236}">
                <a16:creationId xmlns:a16="http://schemas.microsoft.com/office/drawing/2014/main" id="{52C810A5-D508-1CD0-FFA5-6AB19E047F55}"/>
              </a:ext>
            </a:extLst>
          </p:cNvPr>
          <p:cNvSpPr txBox="1"/>
          <p:nvPr/>
        </p:nvSpPr>
        <p:spPr>
          <a:xfrm>
            <a:off x="9651795" y="4889706"/>
            <a:ext cx="1902992" cy="632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en-NL" dirty="0">
                <a:solidFill>
                  <a:schemeClr val="bg1"/>
                </a:solidFill>
                <a:latin typeface="BNPPSans" panose="02000000000000000000" pitchFamily="2" charset="0"/>
              </a:rPr>
              <a:t>PICK UP BIKE WITH PIN CODE </a:t>
            </a:r>
            <a:endParaRPr lang="nl-NL" dirty="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14" name="pole tekstowe 22">
            <a:extLst>
              <a:ext uri="{FF2B5EF4-FFF2-40B4-BE49-F238E27FC236}">
                <a16:creationId xmlns:a16="http://schemas.microsoft.com/office/drawing/2014/main" id="{178B42DF-6463-83BA-E837-61D26917995D}"/>
              </a:ext>
            </a:extLst>
          </p:cNvPr>
          <p:cNvSpPr txBox="1"/>
          <p:nvPr/>
        </p:nvSpPr>
        <p:spPr>
          <a:xfrm>
            <a:off x="5623784" y="5443462"/>
            <a:ext cx="3050425" cy="632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NL" dirty="0">
                <a:solidFill>
                  <a:schemeClr val="bg1"/>
                </a:solidFill>
                <a:latin typeface="BNPPSans" panose="02000000000000000000" pitchFamily="2" charset="0"/>
              </a:rPr>
              <a:t>ACCEPT TERMS &amp; CONDITIONS</a:t>
            </a:r>
            <a:endParaRPr lang="nl-NL" dirty="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15" name="pole tekstowe 23">
            <a:extLst>
              <a:ext uri="{FF2B5EF4-FFF2-40B4-BE49-F238E27FC236}">
                <a16:creationId xmlns:a16="http://schemas.microsoft.com/office/drawing/2014/main" id="{BD680B08-77A9-1087-9118-D5C5B746BA65}"/>
              </a:ext>
            </a:extLst>
          </p:cNvPr>
          <p:cNvSpPr txBox="1"/>
          <p:nvPr/>
        </p:nvSpPr>
        <p:spPr>
          <a:xfrm>
            <a:off x="2159214" y="4868938"/>
            <a:ext cx="2247466" cy="632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2100"/>
              </a:lnSpc>
            </a:pPr>
            <a:r>
              <a:rPr lang="en-NL" dirty="0">
                <a:solidFill>
                  <a:schemeClr val="bg1"/>
                </a:solidFill>
                <a:latin typeface="BNPPSans" panose="02000000000000000000" pitchFamily="2" charset="0"/>
              </a:rPr>
              <a:t>CALCULATE YOUR BENEFIT ONLINE</a:t>
            </a:r>
            <a:endParaRPr lang="nl-NL" dirty="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pic>
        <p:nvPicPr>
          <p:cNvPr id="16" name="Obraz 2">
            <a:extLst>
              <a:ext uri="{FF2B5EF4-FFF2-40B4-BE49-F238E27FC236}">
                <a16:creationId xmlns:a16="http://schemas.microsoft.com/office/drawing/2014/main" id="{DC3B875C-8C04-5ED9-C60B-A292D965A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886" y="2363538"/>
            <a:ext cx="821623" cy="762407"/>
          </a:xfrm>
          <a:prstGeom prst="rect">
            <a:avLst/>
          </a:prstGeom>
        </p:spPr>
      </p:pic>
      <p:pic>
        <p:nvPicPr>
          <p:cNvPr id="17" name="Obraz 4">
            <a:extLst>
              <a:ext uri="{FF2B5EF4-FFF2-40B4-BE49-F238E27FC236}">
                <a16:creationId xmlns:a16="http://schemas.microsoft.com/office/drawing/2014/main" id="{245109B8-9243-29B2-544D-526CAF598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1716" y="1570693"/>
            <a:ext cx="967467" cy="897739"/>
          </a:xfrm>
          <a:prstGeom prst="rect">
            <a:avLst/>
          </a:prstGeom>
        </p:spPr>
      </p:pic>
      <p:pic>
        <p:nvPicPr>
          <p:cNvPr id="18" name="Obraz 6">
            <a:extLst>
              <a:ext uri="{FF2B5EF4-FFF2-40B4-BE49-F238E27FC236}">
                <a16:creationId xmlns:a16="http://schemas.microsoft.com/office/drawing/2014/main" id="{D02D7A60-D757-AF8E-05F7-0411059CDA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0490" y="1792591"/>
            <a:ext cx="1068381" cy="991381"/>
          </a:xfrm>
          <a:prstGeom prst="rect">
            <a:avLst/>
          </a:prstGeom>
        </p:spPr>
      </p:pic>
      <p:pic>
        <p:nvPicPr>
          <p:cNvPr id="19" name="Obraz 9">
            <a:extLst>
              <a:ext uri="{FF2B5EF4-FFF2-40B4-BE49-F238E27FC236}">
                <a16:creationId xmlns:a16="http://schemas.microsoft.com/office/drawing/2014/main" id="{C3570D3B-ADD5-C372-2C9B-FE56538BF7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2801" y="1570692"/>
            <a:ext cx="920912" cy="854540"/>
          </a:xfrm>
          <a:prstGeom prst="rect">
            <a:avLst/>
          </a:prstGeom>
        </p:spPr>
      </p:pic>
      <p:pic>
        <p:nvPicPr>
          <p:cNvPr id="21" name="Obraz 13">
            <a:extLst>
              <a:ext uri="{FF2B5EF4-FFF2-40B4-BE49-F238E27FC236}">
                <a16:creationId xmlns:a16="http://schemas.microsoft.com/office/drawing/2014/main" id="{B145B3EA-3C32-DE2A-D57C-3ADE15FCBA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182" y="4772981"/>
            <a:ext cx="870290" cy="807566"/>
          </a:xfrm>
          <a:prstGeom prst="rect">
            <a:avLst/>
          </a:prstGeom>
        </p:spPr>
      </p:pic>
      <p:pic>
        <p:nvPicPr>
          <p:cNvPr id="22" name="Obraz 18">
            <a:extLst>
              <a:ext uri="{FF2B5EF4-FFF2-40B4-BE49-F238E27FC236}">
                <a16:creationId xmlns:a16="http://schemas.microsoft.com/office/drawing/2014/main" id="{8BBDE3C8-BA0D-7226-7E03-724E3BBE27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4749" y="4738860"/>
            <a:ext cx="963116" cy="893702"/>
          </a:xfrm>
          <a:prstGeom prst="rect">
            <a:avLst/>
          </a:prstGeom>
        </p:spPr>
      </p:pic>
      <p:pic>
        <p:nvPicPr>
          <p:cNvPr id="23" name="Obraz 25">
            <a:extLst>
              <a:ext uri="{FF2B5EF4-FFF2-40B4-BE49-F238E27FC236}">
                <a16:creationId xmlns:a16="http://schemas.microsoft.com/office/drawing/2014/main" id="{757CB981-16E1-A530-E970-5CE115F8E7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440" y="4738860"/>
            <a:ext cx="963116" cy="8937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3AFFFA-785A-DDE9-08F0-D55680CF820B}"/>
              </a:ext>
            </a:extLst>
          </p:cNvPr>
          <p:cNvSpPr/>
          <p:nvPr/>
        </p:nvSpPr>
        <p:spPr>
          <a:xfrm>
            <a:off x="521615" y="4541874"/>
            <a:ext cx="1637600" cy="16222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>
                <a:solidFill>
                  <a:srgbClr val="00915A"/>
                </a:solidFill>
              </a:rPr>
              <a:t>QR-CODE INF</a:t>
            </a:r>
            <a:r>
              <a:rPr lang="en-NL" sz="1200" dirty="0">
                <a:solidFill>
                  <a:srgbClr val="00915A"/>
                </a:solidFill>
              </a:rPr>
              <a:t>ORMATION </a:t>
            </a:r>
            <a:r>
              <a:rPr lang="nl-NL" sz="1200" dirty="0">
                <a:solidFill>
                  <a:srgbClr val="00915A"/>
                </a:solidFill>
              </a:rPr>
              <a:t>PA</a:t>
            </a:r>
            <a:r>
              <a:rPr lang="en-NL" sz="1200" dirty="0">
                <a:solidFill>
                  <a:srgbClr val="00915A"/>
                </a:solidFill>
              </a:rPr>
              <a:t>GE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81083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A32E3-4E4B-1CC5-D2CA-4268B8F0A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Rectangle 1045">
            <a:extLst>
              <a:ext uri="{FF2B5EF4-FFF2-40B4-BE49-F238E27FC236}">
                <a16:creationId xmlns:a16="http://schemas.microsoft.com/office/drawing/2014/main" id="{9C9F7431-AD46-1C6C-6B2A-451CDB0872F5}"/>
              </a:ext>
            </a:extLst>
          </p:cNvPr>
          <p:cNvSpPr/>
          <p:nvPr/>
        </p:nvSpPr>
        <p:spPr>
          <a:xfrm>
            <a:off x="7718156" y="1391136"/>
            <a:ext cx="3787948" cy="4075726"/>
          </a:xfrm>
          <a:prstGeom prst="rect">
            <a:avLst/>
          </a:prstGeom>
          <a:solidFill>
            <a:schemeClr val="bg1">
              <a:alpha val="6142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" name="Rectangle 1044">
            <a:extLst>
              <a:ext uri="{FF2B5EF4-FFF2-40B4-BE49-F238E27FC236}">
                <a16:creationId xmlns:a16="http://schemas.microsoft.com/office/drawing/2014/main" id="{C1789B0C-8436-F7FF-B811-30234AA55DC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5896" y="4544756"/>
            <a:ext cx="6568100" cy="922106"/>
          </a:xfrm>
          <a:prstGeom prst="rect">
            <a:avLst/>
          </a:prstGeom>
          <a:solidFill>
            <a:srgbClr val="98FF9B">
              <a:alpha val="6004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Symbol zastępczy tekstu 19">
            <a:extLst>
              <a:ext uri="{FF2B5EF4-FFF2-40B4-BE49-F238E27FC236}">
                <a16:creationId xmlns:a16="http://schemas.microsoft.com/office/drawing/2014/main" id="{DC0EEC2D-4F11-154D-3B17-4408E61928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EXAMPLE CALCULATION</a:t>
            </a:r>
            <a:endParaRPr lang="pl-PL" dirty="0"/>
          </a:p>
        </p:txBody>
      </p:sp>
      <p:pic>
        <p:nvPicPr>
          <p:cNvPr id="1026" name="Picture 2" descr="Grenoble C8">
            <a:extLst>
              <a:ext uri="{FF2B5EF4-FFF2-40B4-BE49-F238E27FC236}">
                <a16:creationId xmlns:a16="http://schemas.microsoft.com/office/drawing/2014/main" id="{AC1333DE-9494-F87A-250F-B7BD72357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546" y="1926146"/>
            <a:ext cx="3478048" cy="245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D853E6-9E13-FC22-CBE5-0366350995FA}"/>
              </a:ext>
            </a:extLst>
          </p:cNvPr>
          <p:cNvSpPr txBox="1"/>
          <p:nvPr/>
        </p:nvSpPr>
        <p:spPr>
          <a:xfrm>
            <a:off x="7985460" y="4140673"/>
            <a:ext cx="3253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600" dirty="0">
                <a:solidFill>
                  <a:sysClr val="windowText" lastClr="000000"/>
                </a:solidFill>
                <a:latin typeface="BNPPSans" panose="02000000000000000000" pitchFamily="50" charset="0"/>
              </a:rPr>
              <a:t>Recommended retail price:  </a:t>
            </a:r>
            <a:br>
              <a:rPr lang="en-NL" sz="1600" dirty="0">
                <a:solidFill>
                  <a:sysClr val="windowText" lastClr="000000"/>
                </a:solidFill>
                <a:latin typeface="BNPPSans" panose="02000000000000000000" pitchFamily="50" charset="0"/>
              </a:rPr>
            </a:br>
            <a:r>
              <a:rPr lang="en-NL" sz="1600" dirty="0">
                <a:solidFill>
                  <a:sysClr val="windowText" lastClr="000000"/>
                </a:solidFill>
                <a:latin typeface="BNPPSans" panose="02000000000000000000" pitchFamily="50" charset="0"/>
              </a:rPr>
              <a:t>€ 3.399</a:t>
            </a:r>
            <a:endParaRPr lang="nl-NL" sz="1600" dirty="0">
              <a:solidFill>
                <a:sysClr val="windowText" lastClr="000000"/>
              </a:solidFill>
              <a:latin typeface="BNPPSans" panose="02000000000000000000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FD1D29-1A79-4322-3F93-53F707EFE0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5896" y="1391136"/>
            <a:ext cx="6568100" cy="3153620"/>
          </a:xfrm>
          <a:prstGeom prst="rect">
            <a:avLst/>
          </a:prstGeom>
          <a:solidFill>
            <a:srgbClr val="98FF9B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045F87D-84AC-AA35-6C6C-1680037363BA}"/>
              </a:ext>
            </a:extLst>
          </p:cNvPr>
          <p:cNvCxnSpPr>
            <a:cxnSpLocks/>
          </p:cNvCxnSpPr>
          <p:nvPr/>
        </p:nvCxnSpPr>
        <p:spPr>
          <a:xfrm>
            <a:off x="881754" y="1860400"/>
            <a:ext cx="6164472" cy="0"/>
          </a:xfrm>
          <a:prstGeom prst="line">
            <a:avLst/>
          </a:prstGeom>
          <a:ln w="19050">
            <a:solidFill>
              <a:srgbClr val="034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C78ED01-F054-D98E-4F01-D7C4A5238F61}"/>
              </a:ext>
            </a:extLst>
          </p:cNvPr>
          <p:cNvSpPr txBox="1"/>
          <p:nvPr/>
        </p:nvSpPr>
        <p:spPr>
          <a:xfrm>
            <a:off x="3041892" y="1539156"/>
            <a:ext cx="1872594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NL" sz="1400" dirty="0">
                <a:solidFill>
                  <a:schemeClr val="bg1"/>
                </a:solidFill>
                <a:latin typeface="BNPPSans" panose="02000000000000000000" pitchFamily="2" charset="0"/>
              </a:rPr>
              <a:t>Without lease bike</a:t>
            </a:r>
            <a:endParaRPr lang="nl-NL" sz="1400" dirty="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9A8E67-BC49-3CE6-C6EC-21BD730E0518}"/>
              </a:ext>
            </a:extLst>
          </p:cNvPr>
          <p:cNvSpPr txBox="1"/>
          <p:nvPr/>
        </p:nvSpPr>
        <p:spPr>
          <a:xfrm>
            <a:off x="5349534" y="1539156"/>
            <a:ext cx="1657861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NL" sz="1400" dirty="0">
                <a:solidFill>
                  <a:schemeClr val="bg1"/>
                </a:solidFill>
                <a:latin typeface="BNPPSans" panose="02000000000000000000" pitchFamily="2" charset="0"/>
              </a:rPr>
              <a:t>With lease bike</a:t>
            </a:r>
            <a:endParaRPr lang="nl-NL" sz="1400" dirty="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8D4EA4-5864-5308-A86D-A9AA677D2BC2}"/>
              </a:ext>
            </a:extLst>
          </p:cNvPr>
          <p:cNvSpPr txBox="1"/>
          <p:nvPr/>
        </p:nvSpPr>
        <p:spPr>
          <a:xfrm>
            <a:off x="881754" y="1926594"/>
            <a:ext cx="2481716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NL" sz="1400" dirty="0">
                <a:solidFill>
                  <a:schemeClr val="bg1"/>
                </a:solidFill>
                <a:latin typeface="BNPPSans" panose="02000000000000000000" pitchFamily="2" charset="0"/>
              </a:rPr>
              <a:t>Gross monthly salary</a:t>
            </a:r>
            <a:endParaRPr lang="nl-NL" sz="1200" dirty="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2086D8-510E-D257-4414-4D4757FA480B}"/>
              </a:ext>
            </a:extLst>
          </p:cNvPr>
          <p:cNvSpPr txBox="1"/>
          <p:nvPr/>
        </p:nvSpPr>
        <p:spPr>
          <a:xfrm>
            <a:off x="3899216" y="1926147"/>
            <a:ext cx="970246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nl-NL" sz="1400" dirty="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€ 3.500,00</a:t>
            </a:r>
            <a:endParaRPr lang="nl-NL" sz="1400" dirty="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8E61E63-B43D-0627-8458-E5263E851FDF}"/>
              </a:ext>
            </a:extLst>
          </p:cNvPr>
          <p:cNvSpPr txBox="1"/>
          <p:nvPr/>
        </p:nvSpPr>
        <p:spPr>
          <a:xfrm>
            <a:off x="5956615" y="1926146"/>
            <a:ext cx="1055657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nl-NL" sz="1400" dirty="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€ 3.500,00</a:t>
            </a:r>
            <a:endParaRPr lang="nl-NL" sz="1400" dirty="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B59B553-D24F-9F44-246B-3FCD238EE803}"/>
              </a:ext>
            </a:extLst>
          </p:cNvPr>
          <p:cNvCxnSpPr>
            <a:cxnSpLocks/>
          </p:cNvCxnSpPr>
          <p:nvPr/>
        </p:nvCxnSpPr>
        <p:spPr>
          <a:xfrm>
            <a:off x="881754" y="2263920"/>
            <a:ext cx="6164472" cy="0"/>
          </a:xfrm>
          <a:prstGeom prst="line">
            <a:avLst/>
          </a:prstGeom>
          <a:ln w="19050">
            <a:solidFill>
              <a:srgbClr val="034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6CF0F299-A9CC-1D3F-58CA-DD3270408799}"/>
              </a:ext>
            </a:extLst>
          </p:cNvPr>
          <p:cNvSpPr txBox="1"/>
          <p:nvPr/>
        </p:nvSpPr>
        <p:spPr>
          <a:xfrm>
            <a:off x="881754" y="2330114"/>
            <a:ext cx="2481716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NL" sz="1400" dirty="0">
                <a:solidFill>
                  <a:schemeClr val="bg1"/>
                </a:solidFill>
                <a:latin typeface="BNPPSans" panose="02000000000000000000" pitchFamily="2" charset="0"/>
              </a:rPr>
              <a:t>Employer contribution </a:t>
            </a:r>
            <a:endParaRPr lang="nl-NL" sz="1200" dirty="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94C955C-F620-A51C-BC1C-B848E0C92EF5}"/>
              </a:ext>
            </a:extLst>
          </p:cNvPr>
          <p:cNvSpPr txBox="1"/>
          <p:nvPr/>
        </p:nvSpPr>
        <p:spPr>
          <a:xfrm>
            <a:off x="4047508" y="2329667"/>
            <a:ext cx="821953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nl-NL" sz="1400" dirty="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-</a:t>
            </a:r>
            <a:endParaRPr lang="nl-NL" sz="1400" dirty="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89AF546-4A56-6C33-9FB1-9133668AE8CC}"/>
              </a:ext>
            </a:extLst>
          </p:cNvPr>
          <p:cNvSpPr txBox="1"/>
          <p:nvPr/>
        </p:nvSpPr>
        <p:spPr>
          <a:xfrm>
            <a:off x="6190319" y="2329666"/>
            <a:ext cx="821953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nl-NL" sz="1400" dirty="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€ 50,00</a:t>
            </a:r>
            <a:endParaRPr lang="nl-NL" sz="1400" dirty="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FE2DDBB-5959-3275-06FF-9F024AB01868}"/>
              </a:ext>
            </a:extLst>
          </p:cNvPr>
          <p:cNvCxnSpPr>
            <a:cxnSpLocks/>
          </p:cNvCxnSpPr>
          <p:nvPr/>
        </p:nvCxnSpPr>
        <p:spPr>
          <a:xfrm>
            <a:off x="876877" y="2634022"/>
            <a:ext cx="6164472" cy="0"/>
          </a:xfrm>
          <a:prstGeom prst="line">
            <a:avLst/>
          </a:prstGeom>
          <a:ln w="19050">
            <a:solidFill>
              <a:srgbClr val="034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6A9DBD2F-BC77-E239-9994-B263002F966A}"/>
              </a:ext>
            </a:extLst>
          </p:cNvPr>
          <p:cNvSpPr txBox="1"/>
          <p:nvPr/>
        </p:nvSpPr>
        <p:spPr>
          <a:xfrm>
            <a:off x="876877" y="2700216"/>
            <a:ext cx="2481716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  <a:latin typeface="BNPPSans" panose="02000000000000000000" pitchFamily="2" charset="0"/>
              </a:rPr>
              <a:t>7% </a:t>
            </a:r>
            <a:r>
              <a:rPr lang="en-NL" sz="1400" dirty="0">
                <a:solidFill>
                  <a:schemeClr val="bg1"/>
                </a:solidFill>
                <a:latin typeface="BNPPSans" panose="02000000000000000000" pitchFamily="2" charset="0"/>
              </a:rPr>
              <a:t>benefit-in-kind</a:t>
            </a:r>
            <a:endParaRPr lang="nl-NL" sz="1200" dirty="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3EE7AFD-2C96-54B5-7153-6F2A21F28BB4}"/>
              </a:ext>
            </a:extLst>
          </p:cNvPr>
          <p:cNvSpPr txBox="1"/>
          <p:nvPr/>
        </p:nvSpPr>
        <p:spPr>
          <a:xfrm>
            <a:off x="4042631" y="2699769"/>
            <a:ext cx="821953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nl-NL" sz="1400" dirty="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-</a:t>
            </a:r>
            <a:endParaRPr lang="nl-NL" sz="1400" dirty="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BC80D66-0DD0-3B40-B105-98758AE30D4C}"/>
              </a:ext>
            </a:extLst>
          </p:cNvPr>
          <p:cNvSpPr txBox="1"/>
          <p:nvPr/>
        </p:nvSpPr>
        <p:spPr>
          <a:xfrm>
            <a:off x="6185442" y="2699768"/>
            <a:ext cx="821953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nl-NL" sz="1400" dirty="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€ 14,58</a:t>
            </a:r>
            <a:endParaRPr lang="nl-NL" sz="1400" dirty="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4C8D556-01B5-37B8-6A89-640BC4F97D02}"/>
              </a:ext>
            </a:extLst>
          </p:cNvPr>
          <p:cNvCxnSpPr>
            <a:cxnSpLocks/>
          </p:cNvCxnSpPr>
          <p:nvPr/>
        </p:nvCxnSpPr>
        <p:spPr>
          <a:xfrm>
            <a:off x="876877" y="3022083"/>
            <a:ext cx="6164472" cy="0"/>
          </a:xfrm>
          <a:prstGeom prst="line">
            <a:avLst/>
          </a:prstGeom>
          <a:ln w="19050">
            <a:solidFill>
              <a:srgbClr val="034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6E2AAFC9-BD65-4DF4-12B1-4C12DFFAAC95}"/>
              </a:ext>
            </a:extLst>
          </p:cNvPr>
          <p:cNvSpPr txBox="1"/>
          <p:nvPr/>
        </p:nvSpPr>
        <p:spPr>
          <a:xfrm>
            <a:off x="876877" y="3088277"/>
            <a:ext cx="2481716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NL" sz="1400" dirty="0">
                <a:solidFill>
                  <a:schemeClr val="bg1"/>
                </a:solidFill>
                <a:latin typeface="BNPPSans" panose="02000000000000000000" pitchFamily="2" charset="0"/>
              </a:rPr>
              <a:t>Lease price (all-in)</a:t>
            </a:r>
            <a:endParaRPr lang="nl-NL" sz="1200" dirty="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90DCEED-95A8-98E9-71CE-9D326C586202}"/>
              </a:ext>
            </a:extLst>
          </p:cNvPr>
          <p:cNvSpPr txBox="1"/>
          <p:nvPr/>
        </p:nvSpPr>
        <p:spPr>
          <a:xfrm>
            <a:off x="4042631" y="3087830"/>
            <a:ext cx="821953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nl-NL" sz="1400" dirty="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-</a:t>
            </a:r>
            <a:endParaRPr lang="nl-NL" sz="1400" dirty="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E09ED64-8A15-A153-DCF6-5F6C828C35F8}"/>
              </a:ext>
            </a:extLst>
          </p:cNvPr>
          <p:cNvSpPr txBox="1"/>
          <p:nvPr/>
        </p:nvSpPr>
        <p:spPr>
          <a:xfrm>
            <a:off x="6185442" y="3087829"/>
            <a:ext cx="821953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nl-NL" sz="1400" dirty="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€ -113,74</a:t>
            </a:r>
            <a:endParaRPr lang="nl-NL" sz="1400" dirty="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A305038-41B9-8F6C-6036-32726DA27125}"/>
              </a:ext>
            </a:extLst>
          </p:cNvPr>
          <p:cNvCxnSpPr>
            <a:cxnSpLocks/>
          </p:cNvCxnSpPr>
          <p:nvPr/>
        </p:nvCxnSpPr>
        <p:spPr>
          <a:xfrm>
            <a:off x="876877" y="3395292"/>
            <a:ext cx="6164472" cy="0"/>
          </a:xfrm>
          <a:prstGeom prst="line">
            <a:avLst/>
          </a:prstGeom>
          <a:ln w="19050">
            <a:solidFill>
              <a:srgbClr val="034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F31EEB25-D8E5-202B-003D-39DC6F3A1B54}"/>
              </a:ext>
            </a:extLst>
          </p:cNvPr>
          <p:cNvSpPr txBox="1"/>
          <p:nvPr/>
        </p:nvSpPr>
        <p:spPr>
          <a:xfrm>
            <a:off x="876877" y="3461486"/>
            <a:ext cx="2481716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NL" sz="1400" dirty="0">
                <a:solidFill>
                  <a:schemeClr val="bg1"/>
                </a:solidFill>
                <a:latin typeface="BNPPSans" panose="02000000000000000000" pitchFamily="2" charset="0"/>
              </a:rPr>
              <a:t>New gross salary</a:t>
            </a:r>
            <a:endParaRPr lang="nl-NL" sz="1200" dirty="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23B1DB9E-4D6A-181C-5C63-2BC55A15CB6F}"/>
              </a:ext>
            </a:extLst>
          </p:cNvPr>
          <p:cNvSpPr txBox="1"/>
          <p:nvPr/>
        </p:nvSpPr>
        <p:spPr>
          <a:xfrm>
            <a:off x="3899217" y="3461039"/>
            <a:ext cx="965368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nl-NL" sz="1400" dirty="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€ 3.500,00</a:t>
            </a:r>
            <a:endParaRPr lang="nl-NL" sz="1400" dirty="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81D30217-F150-EBBF-CA93-40969881A14F}"/>
              </a:ext>
            </a:extLst>
          </p:cNvPr>
          <p:cNvSpPr txBox="1"/>
          <p:nvPr/>
        </p:nvSpPr>
        <p:spPr>
          <a:xfrm>
            <a:off x="5773736" y="3461038"/>
            <a:ext cx="1233660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nl-NL" sz="1400" dirty="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€ 3.450,84</a:t>
            </a:r>
            <a:endParaRPr lang="nl-NL" sz="1400" dirty="0">
              <a:solidFill>
                <a:schemeClr val="bg1"/>
              </a:solidFill>
              <a:latin typeface="BNPPSans" panose="02000000000000000000" pitchFamily="2" charset="0"/>
            </a:endParaRPr>
          </a:p>
          <a:p>
            <a:pPr algn="r"/>
            <a:endParaRPr lang="nl-NL" sz="1400" dirty="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cxnSp>
        <p:nvCxnSpPr>
          <p:cNvPr id="1027" name="Straight Connector 1026">
            <a:extLst>
              <a:ext uri="{FF2B5EF4-FFF2-40B4-BE49-F238E27FC236}">
                <a16:creationId xmlns:a16="http://schemas.microsoft.com/office/drawing/2014/main" id="{6BB8FB94-B8A9-0B5A-64AB-64CCA20AED6D}"/>
              </a:ext>
            </a:extLst>
          </p:cNvPr>
          <p:cNvCxnSpPr>
            <a:cxnSpLocks/>
          </p:cNvCxnSpPr>
          <p:nvPr/>
        </p:nvCxnSpPr>
        <p:spPr>
          <a:xfrm>
            <a:off x="876876" y="3776218"/>
            <a:ext cx="6164472" cy="0"/>
          </a:xfrm>
          <a:prstGeom prst="line">
            <a:avLst/>
          </a:prstGeom>
          <a:ln w="19050">
            <a:solidFill>
              <a:srgbClr val="034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TextBox 1027">
            <a:extLst>
              <a:ext uri="{FF2B5EF4-FFF2-40B4-BE49-F238E27FC236}">
                <a16:creationId xmlns:a16="http://schemas.microsoft.com/office/drawing/2014/main" id="{69186129-D2C4-C13B-F057-6D96878B4B33}"/>
              </a:ext>
            </a:extLst>
          </p:cNvPr>
          <p:cNvSpPr txBox="1"/>
          <p:nvPr/>
        </p:nvSpPr>
        <p:spPr>
          <a:xfrm>
            <a:off x="876876" y="3842412"/>
            <a:ext cx="2481716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NL" sz="1400" dirty="0">
                <a:solidFill>
                  <a:schemeClr val="bg1"/>
                </a:solidFill>
                <a:latin typeface="BNPPSans" panose="02000000000000000000" pitchFamily="2" charset="0"/>
              </a:rPr>
              <a:t>Tax</a:t>
            </a:r>
            <a:endParaRPr lang="nl-NL" sz="1200" dirty="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68770F5D-378E-5BAB-C06E-B53D4026C4FB}"/>
              </a:ext>
            </a:extLst>
          </p:cNvPr>
          <p:cNvSpPr txBox="1"/>
          <p:nvPr/>
        </p:nvSpPr>
        <p:spPr>
          <a:xfrm>
            <a:off x="3899216" y="3841965"/>
            <a:ext cx="965368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nl-NL" sz="1400" dirty="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€ -610,16</a:t>
            </a:r>
            <a:endParaRPr lang="nl-NL" sz="1400" dirty="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96785E89-3101-E88F-79BD-F8BAE60DEE78}"/>
              </a:ext>
            </a:extLst>
          </p:cNvPr>
          <p:cNvSpPr txBox="1"/>
          <p:nvPr/>
        </p:nvSpPr>
        <p:spPr>
          <a:xfrm>
            <a:off x="5773735" y="3841964"/>
            <a:ext cx="1233660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nl-NL" sz="1400" dirty="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€ -589,73</a:t>
            </a:r>
            <a:endParaRPr lang="nl-NL" sz="1400" dirty="0">
              <a:solidFill>
                <a:schemeClr val="bg1"/>
              </a:solidFill>
              <a:latin typeface="BNPPSans" panose="02000000000000000000" pitchFamily="2" charset="0"/>
            </a:endParaRPr>
          </a:p>
          <a:p>
            <a:pPr algn="r"/>
            <a:endParaRPr lang="nl-NL" sz="1400" dirty="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cxnSp>
        <p:nvCxnSpPr>
          <p:cNvPr id="1034" name="Straight Connector 1033">
            <a:extLst>
              <a:ext uri="{FF2B5EF4-FFF2-40B4-BE49-F238E27FC236}">
                <a16:creationId xmlns:a16="http://schemas.microsoft.com/office/drawing/2014/main" id="{6AA30205-8990-35CD-7E2B-2CFB39D716D9}"/>
              </a:ext>
            </a:extLst>
          </p:cNvPr>
          <p:cNvCxnSpPr>
            <a:cxnSpLocks/>
          </p:cNvCxnSpPr>
          <p:nvPr/>
        </p:nvCxnSpPr>
        <p:spPr>
          <a:xfrm>
            <a:off x="876877" y="4163831"/>
            <a:ext cx="6164472" cy="0"/>
          </a:xfrm>
          <a:prstGeom prst="line">
            <a:avLst/>
          </a:prstGeom>
          <a:ln w="19050">
            <a:solidFill>
              <a:srgbClr val="034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TextBox 1034">
            <a:extLst>
              <a:ext uri="{FF2B5EF4-FFF2-40B4-BE49-F238E27FC236}">
                <a16:creationId xmlns:a16="http://schemas.microsoft.com/office/drawing/2014/main" id="{E57CCA42-B10F-4BE8-AAC5-EDF96B9B7934}"/>
              </a:ext>
            </a:extLst>
          </p:cNvPr>
          <p:cNvSpPr txBox="1"/>
          <p:nvPr/>
        </p:nvSpPr>
        <p:spPr>
          <a:xfrm>
            <a:off x="876877" y="4230025"/>
            <a:ext cx="2481716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  <a:latin typeface="BNPPSans" panose="02000000000000000000" pitchFamily="2" charset="0"/>
              </a:rPr>
              <a:t>7% </a:t>
            </a:r>
            <a:r>
              <a:rPr lang="en-NL" sz="1400" dirty="0">
                <a:solidFill>
                  <a:schemeClr val="bg1"/>
                </a:solidFill>
                <a:latin typeface="BNPPSans" panose="02000000000000000000" pitchFamily="2" charset="0"/>
              </a:rPr>
              <a:t>benefit-in-kind</a:t>
            </a:r>
            <a:endParaRPr lang="nl-NL" sz="1200" dirty="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3A8BEC3A-497B-7EC7-3155-078A2746031C}"/>
              </a:ext>
            </a:extLst>
          </p:cNvPr>
          <p:cNvSpPr txBox="1"/>
          <p:nvPr/>
        </p:nvSpPr>
        <p:spPr>
          <a:xfrm>
            <a:off x="4042631" y="4229578"/>
            <a:ext cx="821953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nl-NL" sz="1400" dirty="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-</a:t>
            </a:r>
            <a:endParaRPr lang="nl-NL" sz="1400" dirty="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1037" name="TextBox 1036">
            <a:extLst>
              <a:ext uri="{FF2B5EF4-FFF2-40B4-BE49-F238E27FC236}">
                <a16:creationId xmlns:a16="http://schemas.microsoft.com/office/drawing/2014/main" id="{AA91C3F5-009F-9017-94D1-B0488674BD93}"/>
              </a:ext>
            </a:extLst>
          </p:cNvPr>
          <p:cNvSpPr txBox="1"/>
          <p:nvPr/>
        </p:nvSpPr>
        <p:spPr>
          <a:xfrm>
            <a:off x="6185442" y="4229577"/>
            <a:ext cx="821953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nl-NL" sz="1400" dirty="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€ 14,58</a:t>
            </a:r>
            <a:endParaRPr lang="nl-NL" sz="1400" dirty="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cxnSp>
        <p:nvCxnSpPr>
          <p:cNvPr id="1038" name="Straight Connector 1037">
            <a:extLst>
              <a:ext uri="{FF2B5EF4-FFF2-40B4-BE49-F238E27FC236}">
                <a16:creationId xmlns:a16="http://schemas.microsoft.com/office/drawing/2014/main" id="{EFA93D9A-9805-BB2F-7485-5F4E4F1381BB}"/>
              </a:ext>
            </a:extLst>
          </p:cNvPr>
          <p:cNvCxnSpPr>
            <a:cxnSpLocks/>
          </p:cNvCxnSpPr>
          <p:nvPr/>
        </p:nvCxnSpPr>
        <p:spPr>
          <a:xfrm>
            <a:off x="876877" y="4544757"/>
            <a:ext cx="6164472" cy="0"/>
          </a:xfrm>
          <a:prstGeom prst="line">
            <a:avLst/>
          </a:prstGeom>
          <a:ln w="19050">
            <a:solidFill>
              <a:srgbClr val="034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9" name="TextBox 1038">
            <a:extLst>
              <a:ext uri="{FF2B5EF4-FFF2-40B4-BE49-F238E27FC236}">
                <a16:creationId xmlns:a16="http://schemas.microsoft.com/office/drawing/2014/main" id="{12609C1E-9646-0092-CB40-BB3FE6055769}"/>
              </a:ext>
            </a:extLst>
          </p:cNvPr>
          <p:cNvSpPr txBox="1"/>
          <p:nvPr/>
        </p:nvSpPr>
        <p:spPr>
          <a:xfrm>
            <a:off x="876877" y="4610951"/>
            <a:ext cx="2481716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  <a:latin typeface="BNPPSans" panose="02000000000000000000" pitchFamily="2" charset="0"/>
              </a:rPr>
              <a:t>Net</a:t>
            </a:r>
            <a:r>
              <a:rPr lang="en-NL" sz="1400" dirty="0">
                <a:solidFill>
                  <a:schemeClr val="bg1"/>
                </a:solidFill>
                <a:latin typeface="BNPPSans" panose="02000000000000000000" pitchFamily="2" charset="0"/>
              </a:rPr>
              <a:t> salary</a:t>
            </a:r>
            <a:endParaRPr lang="nl-NL" sz="1200" dirty="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1040" name="TextBox 1039">
            <a:extLst>
              <a:ext uri="{FF2B5EF4-FFF2-40B4-BE49-F238E27FC236}">
                <a16:creationId xmlns:a16="http://schemas.microsoft.com/office/drawing/2014/main" id="{9408A023-F186-32AB-9F42-193B5F643FC5}"/>
              </a:ext>
            </a:extLst>
          </p:cNvPr>
          <p:cNvSpPr txBox="1"/>
          <p:nvPr/>
        </p:nvSpPr>
        <p:spPr>
          <a:xfrm>
            <a:off x="3698047" y="4610504"/>
            <a:ext cx="1166537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nl-NL" sz="1400" dirty="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€ 2.889,84</a:t>
            </a:r>
            <a:endParaRPr lang="nl-NL" sz="1400" dirty="0">
              <a:solidFill>
                <a:schemeClr val="bg1"/>
              </a:solidFill>
              <a:latin typeface="BNPPSans" panose="02000000000000000000" pitchFamily="2" charset="0"/>
            </a:endParaRPr>
          </a:p>
          <a:p>
            <a:pPr algn="r"/>
            <a:endParaRPr lang="nl-NL" sz="1400" dirty="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1041" name="TextBox 1040">
            <a:extLst>
              <a:ext uri="{FF2B5EF4-FFF2-40B4-BE49-F238E27FC236}">
                <a16:creationId xmlns:a16="http://schemas.microsoft.com/office/drawing/2014/main" id="{D6DCD8A9-114C-3674-A6DA-4ED4826552D7}"/>
              </a:ext>
            </a:extLst>
          </p:cNvPr>
          <p:cNvSpPr txBox="1"/>
          <p:nvPr/>
        </p:nvSpPr>
        <p:spPr>
          <a:xfrm>
            <a:off x="5840860" y="4610503"/>
            <a:ext cx="1166536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nl-NL" sz="1400" dirty="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€ 2.846,53</a:t>
            </a:r>
            <a:endParaRPr lang="nl-NL" sz="1400" dirty="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1042" name="TextBox 1041">
            <a:extLst>
              <a:ext uri="{FF2B5EF4-FFF2-40B4-BE49-F238E27FC236}">
                <a16:creationId xmlns:a16="http://schemas.microsoft.com/office/drawing/2014/main" id="{419F6FEA-9AE9-28E8-8ABE-BB9A0C7C7EF9}"/>
              </a:ext>
            </a:extLst>
          </p:cNvPr>
          <p:cNvSpPr txBox="1"/>
          <p:nvPr/>
        </p:nvSpPr>
        <p:spPr>
          <a:xfrm>
            <a:off x="876875" y="5010864"/>
            <a:ext cx="2711443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NL" sz="1400" b="1" dirty="0">
                <a:solidFill>
                  <a:schemeClr val="bg1"/>
                </a:solidFill>
                <a:latin typeface="BNPPSans-Bold" panose="02000000000000000000" pitchFamily="2" charset="0"/>
              </a:rPr>
              <a:t>Your monthly net cost:</a:t>
            </a:r>
            <a:endParaRPr lang="nl-NL" sz="1200" b="1" dirty="0">
              <a:solidFill>
                <a:schemeClr val="bg1"/>
              </a:solidFill>
              <a:latin typeface="BNPPSans-Bold" panose="02000000000000000000" pitchFamily="2" charset="0"/>
            </a:endParaRP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CD8203E1-167F-6144-BF50-EBEEFCD458B0}"/>
              </a:ext>
            </a:extLst>
          </p:cNvPr>
          <p:cNvSpPr txBox="1">
            <a:spLocks/>
          </p:cNvSpPr>
          <p:nvPr/>
        </p:nvSpPr>
        <p:spPr>
          <a:xfrm>
            <a:off x="3698046" y="5010417"/>
            <a:ext cx="1166537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nl-NL" sz="1400" dirty="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-</a:t>
            </a:r>
            <a:endParaRPr lang="nl-NL" sz="1400" dirty="0">
              <a:solidFill>
                <a:schemeClr val="bg1"/>
              </a:solidFill>
              <a:latin typeface="BNPPSans" panose="02000000000000000000" pitchFamily="2" charset="0"/>
            </a:endParaRPr>
          </a:p>
          <a:p>
            <a:pPr algn="r"/>
            <a:endParaRPr lang="nl-NL" sz="1400" dirty="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id="{7C716266-3459-EC28-B001-C4C45D6B2670}"/>
              </a:ext>
            </a:extLst>
          </p:cNvPr>
          <p:cNvSpPr txBox="1"/>
          <p:nvPr/>
        </p:nvSpPr>
        <p:spPr>
          <a:xfrm>
            <a:off x="5840859" y="5010416"/>
            <a:ext cx="1166536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nl-NL" sz="1400" b="1" dirty="0">
                <a:solidFill>
                  <a:schemeClr val="bg1"/>
                </a:solidFill>
                <a:latin typeface="BNPPSans-Bold" panose="02000000000000000000" pitchFamily="2" charset="0"/>
                <a:cs typeface="Times New Roman" panose="02020603050405020304" pitchFamily="18" charset="0"/>
              </a:rPr>
              <a:t>€43,31</a:t>
            </a:r>
            <a:endParaRPr lang="nl-NL" sz="1400" b="1" dirty="0">
              <a:solidFill>
                <a:schemeClr val="bg1"/>
              </a:solidFill>
              <a:latin typeface="BNPPSans-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293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4827ecd-5a1e-4831-8d6c-3c34184ca5f8" xsi:nil="true"/>
    <lcf76f155ced4ddcb4097134ff3c332f xmlns="3800375a-9a4c-4096-89b1-47d2fe6814b3">
      <Terms xmlns="http://schemas.microsoft.com/office/infopath/2007/PartnerControls"/>
    </lcf76f155ced4ddcb4097134ff3c332f>
    <CategoryDescription xmlns="3800375a-9a4c-4096-89b1-47d2fe6814b3" xsi:nil="true"/>
    <_Flow_SignoffStatus xmlns="3800375a-9a4c-4096-89b1-47d2fe6814b3" xsi:nil="true"/>
    <Tag xmlns="3800375a-9a4c-4096-89b1-47d2fe6814b3" xsi:nil="true"/>
    <_ApprovalAssignedTo xmlns="3800375a-9a4c-4096-89b1-47d2fe6814b3">
      <UserInfo>
        <DisplayName/>
        <AccountId xsi:nil="true"/>
        <AccountType/>
      </UserInfo>
    </_ApprovalAssignedTo>
    <_ApprovalStatus xmlns="3800375a-9a4c-4096-89b1-47d2fe6814b3">0</_ApprovalStatus>
    <_ApprovalRespondedBy xmlns="3800375a-9a4c-4096-89b1-47d2fe6814b3">
      <UserInfo>
        <DisplayName/>
        <AccountId xsi:nil="true"/>
        <AccountType/>
      </UserInfo>
    </_ApprovalRespondedBy>
    <_ApprovalSentBy xmlns="3800375a-9a4c-4096-89b1-47d2fe6814b3">
      <UserInfo>
        <DisplayName/>
        <AccountId xsi:nil="true"/>
        <AccountType/>
      </UserInfo>
    </_ApprovalSentBy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3600C38A21B24D93F330BBDC7EE13B" ma:contentTypeVersion="28" ma:contentTypeDescription="Create a new document." ma:contentTypeScope="" ma:versionID="f78a67395599ac62cc720b636ecd1413">
  <xsd:schema xmlns:xsd="http://www.w3.org/2001/XMLSchema" xmlns:xs="http://www.w3.org/2001/XMLSchema" xmlns:p="http://schemas.microsoft.com/office/2006/metadata/properties" xmlns:ns2="3800375a-9a4c-4096-89b1-47d2fe6814b3" xmlns:ns3="b4827ecd-5a1e-4831-8d6c-3c34184ca5f8" targetNamespace="http://schemas.microsoft.com/office/2006/metadata/properties" ma:root="true" ma:fieldsID="7c32ece517f7f594705bda9a5d6aeffd" ns2:_="" ns3:_="">
    <xsd:import namespace="3800375a-9a4c-4096-89b1-47d2fe6814b3"/>
    <xsd:import namespace="b4827ecd-5a1e-4831-8d6c-3c34184ca5f8"/>
    <xsd:element name="properties">
      <xsd:complexType>
        <xsd:sequence>
          <xsd:element name="documentManagement">
            <xsd:complexType>
              <xsd:all>
                <xsd:element ref="ns2:Tag" minOccurs="0"/>
                <xsd:element ref="ns2:CategoryDescription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  <xsd:element ref="ns2:_Flow_SignoffStatus" minOccurs="0"/>
                <xsd:element ref="ns2:_ApprovalAssignedTo" minOccurs="0"/>
                <xsd:element ref="ns2:_ApprovalRespondedBy" minOccurs="0"/>
                <xsd:element ref="ns2:_ApprovalSentBy" minOccurs="0"/>
                <xsd:element ref="ns2:_Approval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00375a-9a4c-4096-89b1-47d2fe6814b3" elementFormDefault="qualified">
    <xsd:import namespace="http://schemas.microsoft.com/office/2006/documentManagement/types"/>
    <xsd:import namespace="http://schemas.microsoft.com/office/infopath/2007/PartnerControls"/>
    <xsd:element name="Tag" ma:index="8" nillable="true" ma:displayName="Tag" ma:internalName="Tag" ma:readOnly="false">
      <xsd:simpleType>
        <xsd:restriction base="dms:Text">
          <xsd:maxLength value="255"/>
        </xsd:restriction>
      </xsd:simpleType>
    </xsd:element>
    <xsd:element name="CategoryDescription" ma:index="9" nillable="true" ma:displayName="Description" ma:internalName="Description0" ma:readOnly="false">
      <xsd:simpleType>
        <xsd:restriction base="dms:Text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Afbeeldingtags" ma:readOnly="false" ma:fieldId="{5cf76f15-5ced-4ddc-b409-7134ff3c332f}" ma:taxonomyMulti="true" ma:sspId="6e7c967a-c606-4e87-8e98-6b167b774c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description="" ma:internalName="MediaServiceLocation" ma:readOnly="true">
      <xsd:simpleType>
        <xsd:restriction base="dms:Text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_Flow_SignoffStatus" ma:index="23" nillable="true" ma:displayName="Afmeldingsstatus" ma:internalName="_x0024_Resources_x003a_core_x002c_Signoff_Status">
      <xsd:simpleType>
        <xsd:restriction base="dms:Text"/>
      </xsd:simpleType>
    </xsd:element>
    <xsd:element name="_ApprovalAssignedTo" ma:index="24" nillable="true" ma:displayName="Approvers" ma:list="UserInfo" ma:internalName="_ApprovalAssignedTo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RespondedBy" ma:index="25" nillable="true" ma:displayName="Responses" ma:list="UserInfo" ma:internalName="_ApprovalRespondedBy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SentBy" ma:index="26" nillable="true" ma:displayName="Approval Creator" ma:list="UserInfo" ma:internalName="_ApprovalSentBy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Status" ma:index="27" nillable="true" ma:displayName="Approval status" ma:internalName="_ApprovalStatu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827ecd-5a1e-4831-8d6c-3c34184ca5f8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d02ec7af-fb39-407f-bb4a-e4193425cd6c}" ma:internalName="TaxCatchAll" ma:showField="CatchAllData" ma:web="b4827ecd-5a1e-4831-8d6c-3c34184ca5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7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78E58A2-A5B8-4F92-94CD-FE752833B8C0}">
  <ds:schemaRefs>
    <ds:schemaRef ds:uri="http://schemas.openxmlformats.org/package/2006/metadata/core-properties"/>
    <ds:schemaRef ds:uri="http://purl.org/dc/elements/1.1/"/>
    <ds:schemaRef ds:uri="http://purl.org/dc/terms/"/>
    <ds:schemaRef ds:uri="3800375a-9a4c-4096-89b1-47d2fe6814b3"/>
    <ds:schemaRef ds:uri="http://schemas.microsoft.com/office/2006/documentManagement/types"/>
    <ds:schemaRef ds:uri="http://schemas.microsoft.com/office/infopath/2007/PartnerControls"/>
    <ds:schemaRef ds:uri="http://purl.org/dc/dcmitype/"/>
    <ds:schemaRef ds:uri="b4827ecd-5a1e-4831-8d6c-3c34184ca5f8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088EFDF-1F8C-4343-89D1-E3458B325DCB}"/>
</file>

<file path=customXml/itemProps3.xml><?xml version="1.0" encoding="utf-8"?>
<ds:datastoreItem xmlns:ds="http://schemas.openxmlformats.org/officeDocument/2006/customXml" ds:itemID="{78A63921-E9DF-4E13-AC85-55BD6AC0E4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5691</TotalTime>
  <Words>355</Words>
  <Application>Microsoft Office PowerPoint</Application>
  <PresentationFormat>Widescreen</PresentationFormat>
  <Paragraphs>97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Aptos</vt:lpstr>
      <vt:lpstr>Aptos Display</vt:lpstr>
      <vt:lpstr>Arial</vt:lpstr>
      <vt:lpstr>BNPPSans</vt:lpstr>
      <vt:lpstr>BNPPSans-Bold</vt:lpstr>
      <vt:lpstr>BNPPSansCondensed</vt:lpstr>
      <vt:lpstr>BNPPSansCondensed-Bold</vt:lpstr>
      <vt:lpstr>BNPPSansCondensed-ExtraBold</vt:lpstr>
      <vt:lpstr>BNPPSans-Light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SLOOT Vanity</dc:creator>
  <cp:lastModifiedBy>Ilse LOODEMA</cp:lastModifiedBy>
  <cp:revision>6</cp:revision>
  <dcterms:created xsi:type="dcterms:W3CDTF">2026-01-19T14:07:37Z</dcterms:created>
  <dcterms:modified xsi:type="dcterms:W3CDTF">2026-04-17T08:33:40Z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ffbc0b8-e97b-47d1-beac-cb0955d66f3b_Enabled">
    <vt:lpwstr>true</vt:lpwstr>
  </property>
  <property fmtid="{D5CDD505-2E9C-101B-9397-08002B2CF9AE}" pid="3" name="MSIP_Label_8ffbc0b8-e97b-47d1-beac-cb0955d66f3b_SetDate">
    <vt:lpwstr>2026-01-19T15:26:06Z</vt:lpwstr>
  </property>
  <property fmtid="{D5CDD505-2E9C-101B-9397-08002B2CF9AE}" pid="4" name="MSIP_Label_8ffbc0b8-e97b-47d1-beac-cb0955d66f3b_Method">
    <vt:lpwstr>Privileged</vt:lpwstr>
  </property>
  <property fmtid="{D5CDD505-2E9C-101B-9397-08002B2CF9AE}" pid="5" name="MSIP_Label_8ffbc0b8-e97b-47d1-beac-cb0955d66f3b_Name">
    <vt:lpwstr>8ffbc0b8-e97b-47d1-beac-cb0955d66f3b</vt:lpwstr>
  </property>
  <property fmtid="{D5CDD505-2E9C-101B-9397-08002B2CF9AE}" pid="6" name="MSIP_Label_8ffbc0b8-e97b-47d1-beac-cb0955d66f3b_SiteId">
    <vt:lpwstr>614f9c25-bffa-42c7-86d8-964101f55fa2</vt:lpwstr>
  </property>
  <property fmtid="{D5CDD505-2E9C-101B-9397-08002B2CF9AE}" pid="7" name="MSIP_Label_8ffbc0b8-e97b-47d1-beac-cb0955d66f3b_ActionId">
    <vt:lpwstr>e02b869d-40dc-4d9e-987c-6abbf864fa28</vt:lpwstr>
  </property>
  <property fmtid="{D5CDD505-2E9C-101B-9397-08002B2CF9AE}" pid="8" name="MSIP_Label_8ffbc0b8-e97b-47d1-beac-cb0955d66f3b_ContentBits">
    <vt:lpwstr>2</vt:lpwstr>
  </property>
  <property fmtid="{D5CDD505-2E9C-101B-9397-08002B2CF9AE}" pid="9" name="MSIP_Label_8ffbc0b8-e97b-47d1-beac-cb0955d66f3b_Tag">
    <vt:lpwstr>50, 0, 1, 1</vt:lpwstr>
  </property>
  <property fmtid="{D5CDD505-2E9C-101B-9397-08002B2CF9AE}" pid="10" name="ClassificationContentMarkingFooterLocations">
    <vt:lpwstr>Office Theme:8</vt:lpwstr>
  </property>
  <property fmtid="{D5CDD505-2E9C-101B-9397-08002B2CF9AE}" pid="11" name="ClassificationContentMarkingFooterText">
    <vt:lpwstr>Classification : Internal</vt:lpwstr>
  </property>
  <property fmtid="{D5CDD505-2E9C-101B-9397-08002B2CF9AE}" pid="12" name="ContentTypeId">
    <vt:lpwstr>0x010100243600C38A21B24D93F330BBDC7EE13B</vt:lpwstr>
  </property>
  <property fmtid="{D5CDD505-2E9C-101B-9397-08002B2CF9AE}" pid="13" name="MediaServiceImageTags">
    <vt:lpwstr/>
  </property>
</Properties>
</file>