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B2230E-54D5-9BE0-B2B3-E5D1CCD34252}" name="VAN BELKUM Timo" initials="VT" userId="S::timo.vanbelkum@arval.nl::5255e269-8691-4c50-9518-c5fa1599cb4c" providerId="AD"/>
  <p188:author id="{578A9416-48FD-C3C2-B626-6F863F039FEE}" name="Martijn VAN ASCH" initials="MVA" userId="Martijn VAN ASCH" providerId="None"/>
  <p188:author id="{BFDFB3C1-C38C-B002-CE40-27F7C3870971}" name="SLOOT Vanity" initials="SV" userId="S::vanity.sloot@arval.nl::87b4638b-ba1f-4553-8aea-cf62a9b9e110" providerId="AD"/>
  <p188:author id="{F98B8BCC-2DB8-9445-17EE-20FCA0E41627}" name="Ilse VAN ANDEL" initials="IVA" userId="Ilse VAN ANDEL" providerId="None"/>
  <p188:author id="{C3B675FB-67E7-761E-363F-3BCE6C93434D}" name="VAN ASCH Martijn" initials="VM" userId="S::martijn.vanasch@arval.nl::d41f5fef-c170-41fd-bdec-238743683d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59"/>
    <a:srgbClr val="99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A7B99-2E9B-6EB4-85A2-F237EAB06578}" v="8" dt="2025-11-05T14:35:43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F8B61-890F-4273-97E5-FB397AC52CF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8E75-F192-4CED-B628-ADAE6F78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58E75-F192-4CED-B628-ADAE6F78B3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23CF-393C-13ED-6035-12E5086FB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87CB5-4E31-C192-02A6-B5BF20A1D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C1200-82D6-162D-77D9-2E9687A7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0C132-1FB4-770F-61F7-9083DA36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0832-271E-E2D4-506B-49C67134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C53C5-5B03-6717-CD62-6EE5D7AA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85A97-AC3A-D9EA-802A-C3389B941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167A1-1C79-4423-CC4C-DC0CD882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9CFE-5F8C-FE61-1A57-BFC6038F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A1E5-4C29-DE32-72FC-2848E3C7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B931C-181C-17B1-7B09-E9E6B0A06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386C3-B32C-FEAA-87C0-D09A5A6E7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C36A-4A09-06BE-2203-305FCEBC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010E0-48B1-67A8-FDAF-45C8C7EC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745B-7FD5-3F80-BFBF-E371610D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7566-8EF3-E454-8276-328664C8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E45A-4F7E-09A6-6752-62A6F986B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4D60-D0C1-2316-CAE3-66585F14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4B82-8681-21FB-847D-036AEB97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2582-8837-C094-E682-C2B77E50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D43D-C88E-A53C-6DF2-3B91FE4D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47770-C2AE-AD2E-8893-80748E78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9416E-40D3-D57B-4AA1-1AE19A7E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63EF-0AD8-9EE4-E57F-C4A2D7F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BDC0-0D82-D7CA-9F5E-AF9183FA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16A8-A145-83E0-4979-64C49452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384A6-31D9-9B98-D6F1-3744CAB90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73666-CC01-4C5A-7371-4D24F6251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5E61-A6CE-207C-7530-E739E7DF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60376-9C1C-CE13-0F6F-753A3843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F347F-E995-9A42-BD29-16C62F7E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A9AD-99A3-7211-8A15-9F0A8C5E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D4602-FF5F-9139-2042-38667071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510F6-2021-6A81-E4F3-3CB9FBE17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F9771-A1AD-1D20-E2D7-910CC576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26B52-381A-DBFF-B2DE-CD375B35F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1463B-FCB3-597A-7D67-278CB5D2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A40E1-6B84-3C48-3DF6-19C646E2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5C868-1551-0F3A-BB5A-76DB574D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0C1B-1F7C-B24F-B47A-F55C773F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8858A-BB13-E147-E2AE-31EFF18F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417BD-7D1D-FF95-76FF-F78C6281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16D0A-A982-4085-FA90-0090794E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23F50-FF11-3DC3-450E-2A0E7B94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51FEB-4E87-E93B-E527-F41EF7B5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04CC1-78AC-2058-3416-C57675B6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968A-0897-F6B2-34AD-39912E3E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8470E-18D1-3A36-8DBA-813A60912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EEA2B-C75B-AB8E-C9DA-C18AB3A0E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E3725-72A6-B387-03A0-4A2DA846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D5EFB-E011-E86A-1BFB-7B286E5D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D9E71-648D-1F18-8395-D9C260C7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5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9787-8AD6-2499-5DC5-B67C4A4C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0BE02-40AD-0D62-3DED-BC384C802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575AA-44E8-D179-54C8-E4E44B48F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8965C-6003-A81A-D356-F8F1422C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6949F-BBBF-92B6-8EB0-29DCF5BC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3A051-A737-A0B2-DBA7-99F18723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89FFE-6469-5E64-39A3-AC23E2EA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15E65-3BFF-0162-CE8E-6F3BE921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55024-AB22-7163-C56E-1047D1E67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2265A-3E00-8A4E-A3DE-6C1062EFCA3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E0D8C-3569-5B51-45DD-B936B3663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8C31-F455-9AA3-41D6-2FC719AAB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F8F5B-6B5B-1F48-9C9B-F026AA035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F5A74-11EE-5B8B-D3D2-B77CB2A3A92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858500" y="6642100"/>
            <a:ext cx="1295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10626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phone&#10;&#10;AI-generated content may be incorrect.">
            <a:extLst>
              <a:ext uri="{FF2B5EF4-FFF2-40B4-BE49-F238E27FC236}">
                <a16:creationId xmlns:a16="http://schemas.microsoft.com/office/drawing/2014/main" id="{BC8CEB0F-3A53-460C-9E1A-C4570B6EFE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824"/>
          <a:stretch>
            <a:fillRect/>
          </a:stretch>
        </p:blipFill>
        <p:spPr>
          <a:xfrm>
            <a:off x="-2" y="0"/>
            <a:ext cx="12191999" cy="3702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8F6E72-BD2A-D1DF-6BF6-12AB2F94E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279"/>
            <a:ext cx="12227950" cy="371570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8000">
                <a:srgbClr val="FFFFFF">
                  <a:alpha val="0"/>
                </a:srgbClr>
              </a:gs>
              <a:gs pos="47000">
                <a:schemeClr val="bg1">
                  <a:alpha val="0"/>
                </a:schemeClr>
              </a:gs>
              <a:gs pos="90000">
                <a:schemeClr val="tx1">
                  <a:alpha val="8500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52353-7306-D719-4C4C-C2CF680B6A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8124" y="2237489"/>
            <a:ext cx="378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BNPP Sans Condensed" panose="02000000000000000000" pitchFamily="2" charset="77"/>
              </a:rPr>
              <a:t>SLIM OP WEG MET</a:t>
            </a:r>
            <a:endParaRPr lang="en-US" sz="8800" b="1">
              <a:solidFill>
                <a:schemeClr val="bg1"/>
              </a:solidFill>
              <a:latin typeface="BNPP Sans Condensed" panose="02000000000000000000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D8DA64-AB7C-F958-F205-284A811677D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65043" y="252227"/>
            <a:ext cx="0" cy="1881373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1FA84E-5A3E-2C42-E0F3-6DCE76FDD82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913855" y="271141"/>
            <a:ext cx="0" cy="3221085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1019CC-D68F-AF79-E2FC-7458FEFD4F4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63276" y="271141"/>
            <a:ext cx="11665447" cy="0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7C001D-FCF1-4220-CFFF-6BC9BCE568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53546" y="3492226"/>
            <a:ext cx="7775177" cy="0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E9C2A7-9610-D773-69DD-99DE38CF8F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280" y="3904930"/>
            <a:ext cx="8167802" cy="1578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BNPP Sans" panose="02000000000000000000" pitchFamily="2" charset="0"/>
              </a:rPr>
              <a:t>Slim, </a:t>
            </a:r>
            <a:r>
              <a:rPr lang="en-US" sz="2400" dirty="0" err="1">
                <a:latin typeface="BNPP Sans" panose="02000000000000000000" pitchFamily="2" charset="0"/>
              </a:rPr>
              <a:t>flexibel</a:t>
            </a:r>
            <a:r>
              <a:rPr lang="en-US" sz="2400" dirty="0">
                <a:latin typeface="BNPP Sans" panose="02000000000000000000" pitchFamily="2" charset="0"/>
              </a:rPr>
              <a:t> </a:t>
            </a:r>
            <a:r>
              <a:rPr lang="en-US" sz="2400" dirty="0" err="1">
                <a:latin typeface="BNPP Sans" panose="02000000000000000000" pitchFamily="2" charset="0"/>
              </a:rPr>
              <a:t>en</a:t>
            </a:r>
            <a:r>
              <a:rPr lang="en-US" sz="2400" dirty="0">
                <a:latin typeface="BNPP Sans" panose="02000000000000000000" pitchFamily="2" charset="0"/>
              </a:rPr>
              <a:t> </a:t>
            </a:r>
            <a:r>
              <a:rPr lang="en-US" sz="2400" dirty="0" err="1">
                <a:latin typeface="BNPP Sans" panose="02000000000000000000" pitchFamily="2" charset="0"/>
              </a:rPr>
              <a:t>zonder</a:t>
            </a:r>
            <a:r>
              <a:rPr lang="en-US" sz="2400" dirty="0">
                <a:latin typeface="BNPP Sans" panose="02000000000000000000" pitchFamily="2" charset="0"/>
              </a:rPr>
              <a:t> </a:t>
            </a:r>
            <a:r>
              <a:rPr lang="en-US" sz="2400" dirty="0" err="1">
                <a:latin typeface="BNPP Sans" panose="02000000000000000000" pitchFamily="2" charset="0"/>
              </a:rPr>
              <a:t>gedoe</a:t>
            </a:r>
            <a:r>
              <a:rPr lang="en-US" sz="2400" dirty="0">
                <a:latin typeface="BNPP Sans" panose="02000000000000000000" pitchFamily="2" charset="0"/>
              </a:rPr>
              <a:t>: </a:t>
            </a:r>
            <a:r>
              <a:rPr lang="en-US" sz="2400" dirty="0" err="1">
                <a:latin typeface="BNPP Sans" panose="02000000000000000000" pitchFamily="2" charset="0"/>
              </a:rPr>
              <a:t>dat</a:t>
            </a:r>
            <a:r>
              <a:rPr lang="en-US" sz="2400" dirty="0">
                <a:latin typeface="BNPP Sans" panose="02000000000000000000" pitchFamily="2" charset="0"/>
              </a:rPr>
              <a:t> is Arval Car Sharing</a:t>
            </a:r>
          </a:p>
          <a:p>
            <a:pPr marL="342900" indent="-342900" algn="l" rtl="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effectLst/>
                <a:latin typeface="BNPP Sans Light" panose="02000503020000020004" pitchFamily="2" charset="77"/>
              </a:rPr>
              <a:t> Reserveer, open en start de auto: allemaal via één app.</a:t>
            </a:r>
          </a:p>
          <a:p>
            <a:pPr marL="342900" indent="-342900" algn="l" rtl="0" fontAlgn="base">
              <a:buFont typeface="Wingdings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effectLst/>
                <a:latin typeface="BNPP Sans Light" panose="02000503020000020004" pitchFamily="2" charset="77"/>
              </a:rPr>
              <a:t> Efficiënt, eenvoudig en zonder kosten voor jou. 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FD1535-DBEE-4364-C73C-E813C78EE3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5802"/>
            <a:ext cx="12192000" cy="682198"/>
          </a:xfrm>
          <a:prstGeom prst="rect">
            <a:avLst/>
          </a:prstGeom>
          <a:solidFill>
            <a:srgbClr val="0091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6F7B895-3A9F-BFA8-B23B-39DD84A78D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" y="6184649"/>
            <a:ext cx="2201144" cy="6845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1778C02-D8D9-6E97-76BC-3BECDC92C0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2280" y="5508708"/>
            <a:ext cx="92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BNPP Sans" panose="02000000000000000000" pitchFamily="2" charset="0"/>
              </a:rPr>
              <a:t>DOWNLOAD NU DE ARVAL CAR SHARING APP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6E91D5-4A9B-492E-D6F0-1843D1BA52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64443" y="5771630"/>
            <a:ext cx="3063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BNPP Sans Light" panose="02000503020000020004" pitchFamily="2" charset="77"/>
              </a:rPr>
              <a:t>DOWNLOAD DE APP</a:t>
            </a:r>
          </a:p>
        </p:txBody>
      </p:sp>
      <p:pic>
        <p:nvPicPr>
          <p:cNvPr id="10" name="Picture 9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5D585B9-E768-DA3A-845A-B7BCD7A1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904" y="3915929"/>
            <a:ext cx="1751446" cy="175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10CE6A-7BDB-2E18-0129-3EEA9CC7BBBA}"/>
              </a:ext>
            </a:extLst>
          </p:cNvPr>
          <p:cNvSpPr txBox="1">
            <a:spLocks/>
          </p:cNvSpPr>
          <p:nvPr/>
        </p:nvSpPr>
        <p:spPr>
          <a:xfrm>
            <a:off x="2273722" y="6296067"/>
            <a:ext cx="17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NPP Sans Light" panose="02000503020000020004" pitchFamily="2" charset="77"/>
              </a:rPr>
              <a:t>[UW LOGO]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633EC-17CD-C7EE-E249-367061C36A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8124" y="2851571"/>
            <a:ext cx="378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NPP Sans Condensed" panose="02000000000000000000" pitchFamily="2" charset="77"/>
              </a:rPr>
              <a:t>ARVAL CAR SHARING</a:t>
            </a:r>
            <a:endParaRPr lang="en-US" sz="8800" b="1" dirty="0">
              <a:solidFill>
                <a:schemeClr val="bg1"/>
              </a:solidFill>
              <a:latin typeface="BNPP Sans Condense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10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and holding a cellphone&#10;&#10;AI-generated content may be incorrect.">
            <a:extLst>
              <a:ext uri="{FF2B5EF4-FFF2-40B4-BE49-F238E27FC236}">
                <a16:creationId xmlns:a16="http://schemas.microsoft.com/office/drawing/2014/main" id="{6B23A525-D84C-9998-4DC0-BD452B2ADD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8763"/>
          <a:stretch>
            <a:fillRect/>
          </a:stretch>
        </p:blipFill>
        <p:spPr>
          <a:xfrm>
            <a:off x="-2" y="0"/>
            <a:ext cx="12191999" cy="23331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FA8803-0557-8853-215F-8A08898670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0"/>
            <a:ext cx="12191999" cy="23419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8000">
                <a:srgbClr val="FFFFFF">
                  <a:alpha val="0"/>
                </a:srgbClr>
              </a:gs>
              <a:gs pos="55000">
                <a:schemeClr val="bg1">
                  <a:alpha val="0"/>
                </a:schemeClr>
              </a:gs>
              <a:gs pos="90000">
                <a:schemeClr val="tx1">
                  <a:alpha val="8500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6B19A1-5336-1220-9730-4E72F01200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5802"/>
            <a:ext cx="12192000" cy="682198"/>
          </a:xfrm>
          <a:prstGeom prst="rect">
            <a:avLst/>
          </a:prstGeom>
          <a:solidFill>
            <a:srgbClr val="0091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384310-755F-425E-CE8C-17902428F10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63276" y="252227"/>
            <a:ext cx="1767" cy="1215066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C92ED9-0D6D-5238-6889-1CB527EC78B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1913855" y="271141"/>
            <a:ext cx="0" cy="1770310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C9596A-C737-D35D-28BA-43BD7F344DC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63276" y="271141"/>
            <a:ext cx="11665447" cy="0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5C3210-CDB0-C353-50B9-3056418C84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75358" y="2024934"/>
            <a:ext cx="7738497" cy="0"/>
          </a:xfrm>
          <a:prstGeom prst="line">
            <a:avLst/>
          </a:prstGeom>
          <a:ln w="38100">
            <a:solidFill>
              <a:srgbClr val="99FF9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D40EAA-D8D1-3C13-8204-E66EF544F9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5053" y="1554601"/>
            <a:ext cx="410716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BNPP Sans Condensed"/>
              </a:rPr>
              <a:t>ZO MAKKELIJK WERKT HET</a:t>
            </a:r>
          </a:p>
        </p:txBody>
      </p:sp>
      <p:pic>
        <p:nvPicPr>
          <p:cNvPr id="21" name="Picture 20" descr="A black outline of a car&#10;&#10;AI-generated content may be incorrect.">
            <a:extLst>
              <a:ext uri="{FF2B5EF4-FFF2-40B4-BE49-F238E27FC236}">
                <a16:creationId xmlns:a16="http://schemas.microsoft.com/office/drawing/2014/main" id="{4FC7C645-D533-77A4-FB11-375944F7A8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2" y="3073285"/>
            <a:ext cx="955485" cy="716614"/>
          </a:xfrm>
          <a:prstGeom prst="rect">
            <a:avLst/>
          </a:prstGeom>
        </p:spPr>
      </p:pic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0D91F3E-C2FC-E34E-0A30-D9B7BFAAC7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8" y="4500219"/>
            <a:ext cx="1164269" cy="992229"/>
          </a:xfrm>
          <a:prstGeom prst="rect">
            <a:avLst/>
          </a:prstGeom>
        </p:spPr>
      </p:pic>
      <p:pic>
        <p:nvPicPr>
          <p:cNvPr id="25" name="Picture 24" descr="A black and white image of a steering wheel&#10;&#10;AI-generated content may be incorrect.">
            <a:extLst>
              <a:ext uri="{FF2B5EF4-FFF2-40B4-BE49-F238E27FC236}">
                <a16:creationId xmlns:a16="http://schemas.microsoft.com/office/drawing/2014/main" id="{F1A748B7-2A8C-E527-A0CF-EBF2681AE6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745" y="2948246"/>
            <a:ext cx="947145" cy="947145"/>
          </a:xfrm>
          <a:prstGeom prst="rect">
            <a:avLst/>
          </a:prstGeom>
        </p:spPr>
      </p:pic>
      <p:pic>
        <p:nvPicPr>
          <p:cNvPr id="27" name="Picture 2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6C0FE35-5B8D-A16A-7C03-3EE6AE8821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828" y="4479917"/>
            <a:ext cx="553325" cy="10081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37EF6C-3B35-8EE8-D3E7-AB835C9C83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3589" y="3082462"/>
            <a:ext cx="258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BNPP Sans" panose="02000000000000000000" pitchFamily="2" charset="0"/>
              </a:rPr>
              <a:t>Reserveer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een</a:t>
            </a:r>
            <a:r>
              <a:rPr lang="en-US">
                <a:latin typeface="BNPP Sans" panose="02000000000000000000" pitchFamily="2" charset="0"/>
              </a:rPr>
              <a:t> auto in de Arval Car Sharing app.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EB0A67-639D-E663-4D0A-D53533152F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13589" y="4646064"/>
            <a:ext cx="3052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BNPP Sans" panose="02000000000000000000" pitchFamily="2" charset="0"/>
              </a:rPr>
              <a:t>Open de auto met je smartphone, je </a:t>
            </a:r>
            <a:r>
              <a:rPr lang="en-US" err="1">
                <a:latin typeface="BNPP Sans" panose="02000000000000000000" pitchFamily="2" charset="0"/>
              </a:rPr>
              <a:t>hebt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geen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sleutel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nodig</a:t>
            </a:r>
            <a:r>
              <a:rPr lang="en-US">
                <a:latin typeface="BNPP Sans" panose="02000000000000000000" pitchFamily="2" charset="0"/>
              </a:rPr>
              <a:t>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CE6410-F602-E2A8-63F1-82BF258119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42457" y="3142863"/>
            <a:ext cx="212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BNPP Sans" panose="02000000000000000000" pitchFamily="2" charset="0"/>
              </a:rPr>
              <a:t>Rijd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comfortabel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en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duurzaam</a:t>
            </a:r>
            <a:r>
              <a:rPr lang="en-US">
                <a:latin typeface="BNPP Sans" panose="02000000000000000000" pitchFamily="2" charset="0"/>
              </a:rPr>
              <a:t> </a:t>
            </a:r>
            <a:r>
              <a:rPr lang="en-US" err="1">
                <a:latin typeface="BNPP Sans" panose="02000000000000000000" pitchFamily="2" charset="0"/>
              </a:rPr>
              <a:t>naar</a:t>
            </a:r>
            <a:r>
              <a:rPr lang="en-US">
                <a:latin typeface="BNPP Sans" panose="02000000000000000000" pitchFamily="2" charset="0"/>
              </a:rPr>
              <a:t> je </a:t>
            </a:r>
            <a:r>
              <a:rPr lang="en-US" err="1">
                <a:latin typeface="BNPP Sans" panose="02000000000000000000" pitchFamily="2" charset="0"/>
              </a:rPr>
              <a:t>bestemming</a:t>
            </a:r>
            <a:r>
              <a:rPr lang="en-US">
                <a:latin typeface="BNPP Sans" panose="02000000000000000000" pitchFamily="2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5C53CC-F816-2C29-AD49-266577473B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42456" y="4633118"/>
            <a:ext cx="212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BNPP Sans" panose="02000000000000000000" pitchFamily="2" charset="0"/>
              </a:rPr>
              <a:t>Beëindig</a:t>
            </a:r>
            <a:r>
              <a:rPr lang="en-US">
                <a:latin typeface="BNPP Sans" panose="02000000000000000000" pitchFamily="2" charset="0"/>
              </a:rPr>
              <a:t> je </a:t>
            </a:r>
            <a:r>
              <a:rPr lang="en-US" err="1">
                <a:latin typeface="BNPP Sans" panose="02000000000000000000" pitchFamily="2" charset="0"/>
              </a:rPr>
              <a:t>rit</a:t>
            </a:r>
            <a:r>
              <a:rPr lang="en-US">
                <a:latin typeface="BNPP Sans" panose="02000000000000000000" pitchFamily="2" charset="0"/>
              </a:rPr>
              <a:t> in de app </a:t>
            </a:r>
            <a:r>
              <a:rPr lang="en-US" err="1">
                <a:latin typeface="BNPP Sans" panose="02000000000000000000" pitchFamily="2" charset="0"/>
              </a:rPr>
              <a:t>en</a:t>
            </a:r>
            <a:r>
              <a:rPr lang="en-US">
                <a:latin typeface="BNPP Sans" panose="02000000000000000000" pitchFamily="2" charset="0"/>
              </a:rPr>
              <a:t> sluit de auto </a:t>
            </a:r>
            <a:r>
              <a:rPr lang="en-US" err="1">
                <a:latin typeface="BNPP Sans" panose="02000000000000000000" pitchFamily="2" charset="0"/>
              </a:rPr>
              <a:t>af</a:t>
            </a:r>
            <a:r>
              <a:rPr lang="en-US">
                <a:latin typeface="BNPP Sans" panose="02000000000000000000" pitchFamily="2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ABABB7-6863-D337-780A-3AAF327AB771}"/>
              </a:ext>
            </a:extLst>
          </p:cNvPr>
          <p:cNvSpPr txBox="1">
            <a:spLocks/>
          </p:cNvSpPr>
          <p:nvPr/>
        </p:nvSpPr>
        <p:spPr>
          <a:xfrm>
            <a:off x="4146394" y="6220662"/>
            <a:ext cx="8016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err="1">
                <a:solidFill>
                  <a:schemeClr val="bg1"/>
                </a:solidFill>
                <a:latin typeface="BNPP Sans" panose="02000000000000000000" pitchFamily="2" charset="0"/>
              </a:rPr>
              <a:t>Probeer</a:t>
            </a:r>
            <a:r>
              <a:rPr lang="en-US" b="1">
                <a:solidFill>
                  <a:schemeClr val="bg1"/>
                </a:solidFill>
                <a:latin typeface="BNPP Sans" panose="02000000000000000000" pitchFamily="2" charset="0"/>
              </a:rPr>
              <a:t> het </a:t>
            </a:r>
            <a:r>
              <a:rPr lang="en-US" b="1" err="1">
                <a:solidFill>
                  <a:schemeClr val="bg1"/>
                </a:solidFill>
                <a:latin typeface="BNPP Sans" panose="02000000000000000000" pitchFamily="2" charset="0"/>
              </a:rPr>
              <a:t>vandaag</a:t>
            </a:r>
            <a:r>
              <a:rPr lang="en-US" b="1">
                <a:solidFill>
                  <a:schemeClr val="bg1"/>
                </a:solidFill>
                <a:latin typeface="BNPP Sans" panose="02000000000000000000" pitchFamily="2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BNPP Sans" panose="02000000000000000000" pitchFamily="2" charset="0"/>
              </a:rPr>
              <a:t>nog</a:t>
            </a:r>
            <a:r>
              <a:rPr lang="en-US" b="1">
                <a:solidFill>
                  <a:schemeClr val="bg1"/>
                </a:solidFill>
                <a:latin typeface="BNPP Sans" panose="02000000000000000000" pitchFamily="2" charset="0"/>
              </a:rPr>
              <a:t>! 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BNPP Sans Light" panose="02000503020000020004" pitchFamily="2" charset="77"/>
              </a:rPr>
              <a:t>Meld je </a:t>
            </a:r>
            <a:r>
              <a:rPr lang="en-US" sz="1600" err="1">
                <a:solidFill>
                  <a:schemeClr val="bg1"/>
                </a:solidFill>
                <a:latin typeface="BNPP Sans Light" panose="02000503020000020004" pitchFamily="2" charset="77"/>
              </a:rPr>
              <a:t>aan</a:t>
            </a:r>
            <a:r>
              <a:rPr lang="en-US" sz="160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BNPP Sans Light" panose="02000503020000020004" pitchFamily="2" charset="77"/>
              </a:rPr>
              <a:t>bij</a:t>
            </a:r>
            <a:r>
              <a:rPr lang="en-US" sz="1600">
                <a:solidFill>
                  <a:schemeClr val="bg1"/>
                </a:solidFill>
                <a:latin typeface="BNPP Sans Light" panose="02000503020000020004" pitchFamily="2" charset="77"/>
              </a:rPr>
              <a:t> [naam + e-mail/ </a:t>
            </a:r>
            <a:r>
              <a:rPr lang="en-US" sz="1600" err="1">
                <a:solidFill>
                  <a:schemeClr val="bg1"/>
                </a:solidFill>
                <a:latin typeface="BNPP Sans Light" panose="02000503020000020004" pitchFamily="2" charset="77"/>
              </a:rPr>
              <a:t>telefoonnummer</a:t>
            </a:r>
            <a:r>
              <a:rPr lang="en-US" sz="1600">
                <a:solidFill>
                  <a:schemeClr val="bg1"/>
                </a:solidFill>
                <a:latin typeface="BNPP Sans Light" panose="02000503020000020004" pitchFamily="2" charset="77"/>
              </a:rPr>
              <a:t>] </a:t>
            </a:r>
            <a:r>
              <a:rPr lang="en-US" sz="1600" err="1">
                <a:solidFill>
                  <a:schemeClr val="bg1"/>
                </a:solidFill>
                <a:latin typeface="BNPP Sans Light" panose="02000503020000020004" pitchFamily="2" charset="77"/>
              </a:rPr>
              <a:t>en</a:t>
            </a:r>
            <a:r>
              <a:rPr lang="en-US" sz="1600">
                <a:solidFill>
                  <a:schemeClr val="bg1"/>
                </a:solidFill>
                <a:latin typeface="BNPP Sans Light" panose="02000503020000020004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NPP Sans Light" panose="02000503020000020004" pitchFamily="2" charset="77"/>
              </a:rPr>
              <a:t>activeer</a:t>
            </a:r>
            <a:r>
              <a:rPr lang="en-US" sz="1600" dirty="0">
                <a:solidFill>
                  <a:schemeClr val="bg1"/>
                </a:solidFill>
                <a:latin typeface="BNPP Sans Light" panose="02000503020000020004" pitchFamily="2" charset="77"/>
              </a:rPr>
              <a:t> direct je account</a:t>
            </a:r>
            <a:endParaRPr lang="en-US" sz="1600">
              <a:solidFill>
                <a:schemeClr val="bg1"/>
              </a:solidFill>
              <a:latin typeface="BNPP Sans Light" panose="02000503020000020004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6D3ECF-FF68-91A2-75EF-12BE668F29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53914" y="3160299"/>
            <a:ext cx="92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latin typeface="BNPP Sans" panose="02000000000000000000" pitchFamily="2" charset="0"/>
              </a:rPr>
              <a:t>01</a:t>
            </a:r>
            <a:endParaRPr lang="en-US" sz="4600" i="1">
              <a:latin typeface="BNPP Sans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EF49E1-FF47-AE07-30C1-64E172929D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82781" y="3242196"/>
            <a:ext cx="92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latin typeface="BNPP Sans" panose="02000000000000000000" pitchFamily="2" charset="0"/>
              </a:rPr>
              <a:t>03</a:t>
            </a:r>
            <a:endParaRPr lang="en-US" sz="4600" i="1">
              <a:latin typeface="BNPP Sans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E5452A-9514-4F5F-A721-E32CDBB7A7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62694" y="4744596"/>
            <a:ext cx="92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latin typeface="BNPP Sans" panose="02000000000000000000" pitchFamily="2" charset="0"/>
              </a:rPr>
              <a:t>02</a:t>
            </a:r>
            <a:endParaRPr lang="en-US" sz="4600" i="1">
              <a:latin typeface="BNPP Sans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C18A99-EB1E-0DBB-6710-0B6909FA63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91561" y="4718589"/>
            <a:ext cx="92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>
                <a:latin typeface="BNPP Sans" panose="02000000000000000000" pitchFamily="2" charset="0"/>
              </a:rPr>
              <a:t>04</a:t>
            </a:r>
            <a:endParaRPr lang="en-US" sz="4600" i="1">
              <a:latin typeface="BNPP Sans" panose="02000000000000000000" pitchFamily="2" charset="0"/>
            </a:endParaRPr>
          </a:p>
        </p:txBody>
      </p:sp>
      <p:pic>
        <p:nvPicPr>
          <p:cNvPr id="40" name="Picture 3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5301519-47F1-63C6-69A3-18F14605FB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" y="6184649"/>
            <a:ext cx="2201144" cy="6845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D25E4E-0AA8-6B04-9322-7F2DC28D5893}"/>
              </a:ext>
            </a:extLst>
          </p:cNvPr>
          <p:cNvSpPr txBox="1">
            <a:spLocks/>
          </p:cNvSpPr>
          <p:nvPr/>
        </p:nvSpPr>
        <p:spPr>
          <a:xfrm>
            <a:off x="2273722" y="6296067"/>
            <a:ext cx="17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NPP Sans Light" panose="02000503020000020004" pitchFamily="2" charset="77"/>
              </a:rPr>
              <a:t>[UW LOGO]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1C2907-62AC-20F5-E277-2D5C5BBB77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17452" y="5279001"/>
            <a:ext cx="3063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NPP Sans Light" panose="02000503020000020004" pitchFamily="2" charset="77"/>
              </a:rPr>
              <a:t>DOWNLOAD DE APP</a:t>
            </a:r>
          </a:p>
        </p:txBody>
      </p:sp>
      <p:pic>
        <p:nvPicPr>
          <p:cNvPr id="17" name="Picture 1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5C8A695-A097-2CF4-BADD-F9CB80EEED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5192" y="3191431"/>
            <a:ext cx="1956560" cy="1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pprovalAssignedTo xmlns="3800375a-9a4c-4096-89b1-47d2fe6814b3">
      <UserInfo>
        <DisplayName/>
        <AccountId xsi:nil="true"/>
        <AccountType/>
      </UserInfo>
    </_ApprovalAssignedTo>
    <_ApprovalRespondedBy xmlns="3800375a-9a4c-4096-89b1-47d2fe6814b3">
      <UserInfo>
        <DisplayName/>
        <AccountId xsi:nil="true"/>
        <AccountType/>
      </UserInfo>
    </_ApprovalRespondedBy>
    <_ApprovalStatus xmlns="3800375a-9a4c-4096-89b1-47d2fe6814b3">0</_ApprovalStatus>
    <TaxCatchAll xmlns="b4827ecd-5a1e-4831-8d6c-3c34184ca5f8" xsi:nil="true"/>
    <lcf76f155ced4ddcb4097134ff3c332f xmlns="3800375a-9a4c-4096-89b1-47d2fe6814b3">
      <Terms xmlns="http://schemas.microsoft.com/office/infopath/2007/PartnerControls"/>
    </lcf76f155ced4ddcb4097134ff3c332f>
    <CategoryDescription xmlns="3800375a-9a4c-4096-89b1-47d2fe6814b3" xsi:nil="true"/>
    <_Flow_SignoffStatus xmlns="3800375a-9a4c-4096-89b1-47d2fe6814b3" xsi:nil="true"/>
    <Tag xmlns="3800375a-9a4c-4096-89b1-47d2fe6814b3" xsi:nil="true"/>
    <_ApprovalSentBy xmlns="3800375a-9a4c-4096-89b1-47d2fe6814b3">
      <UserInfo>
        <DisplayName/>
        <AccountId xsi:nil="true"/>
        <AccountType/>
      </UserInfo>
    </_ApprovalSent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600C38A21B24D93F330BBDC7EE13B" ma:contentTypeVersion="28" ma:contentTypeDescription="Create a new document." ma:contentTypeScope="" ma:versionID="889d7834d40be2354811f56d630e3903">
  <xsd:schema xmlns:xsd="http://www.w3.org/2001/XMLSchema" xmlns:xs="http://www.w3.org/2001/XMLSchema" xmlns:p="http://schemas.microsoft.com/office/2006/metadata/properties" xmlns:ns2="3800375a-9a4c-4096-89b1-47d2fe6814b3" xmlns:ns3="b4827ecd-5a1e-4831-8d6c-3c34184ca5f8" targetNamespace="http://schemas.microsoft.com/office/2006/metadata/properties" ma:root="true" ma:fieldsID="af643e9e9fe77ec54a26cb0dc2cbe470" ns2:_="" ns3:_="">
    <xsd:import namespace="3800375a-9a4c-4096-89b1-47d2fe6814b3"/>
    <xsd:import namespace="b4827ecd-5a1e-4831-8d6c-3c34184ca5f8"/>
    <xsd:element name="properties">
      <xsd:complexType>
        <xsd:sequence>
          <xsd:element name="documentManagement">
            <xsd:complexType>
              <xsd:all>
                <xsd:element ref="ns2:Tag" minOccurs="0"/>
                <xsd:element ref="ns2:CategoryDescrip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_Flow_SignoffStatus" minOccurs="0"/>
                <xsd:element ref="ns2:_ApprovalAssignedTo" minOccurs="0"/>
                <xsd:element ref="ns2:_ApprovalRespondedBy" minOccurs="0"/>
                <xsd:element ref="ns2:_ApprovalSentBy" minOccurs="0"/>
                <xsd:element ref="ns2:_Approval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375a-9a4c-4096-89b1-47d2fe6814b3" elementFormDefault="qualified">
    <xsd:import namespace="http://schemas.microsoft.com/office/2006/documentManagement/types"/>
    <xsd:import namespace="http://schemas.microsoft.com/office/infopath/2007/PartnerControls"/>
    <xsd:element name="Tag" ma:index="8" nillable="true" ma:displayName="Tag" ma:internalName="Tag" ma:readOnly="false">
      <xsd:simpleType>
        <xsd:restriction base="dms:Text">
          <xsd:maxLength value="255"/>
        </xsd:restriction>
      </xsd:simpleType>
    </xsd:element>
    <xsd:element name="CategoryDescription" ma:index="9" nillable="true" ma:displayName="Description" ma:internalName="Description0" ma:readOnly="false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e7c967a-c606-4e87-8e98-6b167b774c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Flow_SignoffStatus" ma:index="23" nillable="true" ma:displayName="Sign-off status" ma:internalName="_x0024_Resources_x003a_core_x002c_Signoff_Status">
      <xsd:simpleType>
        <xsd:restriction base="dms:Text"/>
      </xsd:simpleType>
    </xsd:element>
    <xsd:element name="_ApprovalAssignedTo" ma:index="24" nillable="true" ma:displayName="Approvers" ma:list="UserInfo" ma:internalName="_ApprovalAssignedTo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RespondedBy" ma:index="25" nillable="true" ma:displayName="Responses" ma:list="UserInfo" ma:internalName="_ApprovalRespondedBy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entBy" ma:index="26" nillable="true" ma:displayName="Approval Creator" ma:list="UserInfo" ma:internalName="_ApprovalSent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tatus" ma:index="27" nillable="true" ma:displayName="Approval status" ma:internalName="_Approval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27ecd-5a1e-4831-8d6c-3c34184ca5f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02ec7af-fb39-407f-bb4a-e4193425cd6c}" ma:internalName="TaxCatchAll" ma:showField="CatchAllData" ma:web="b4827ecd-5a1e-4831-8d6c-3c34184ca5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55B7E7-FD47-4B6B-9750-1850066A4656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4827ecd-5a1e-4831-8d6c-3c34184ca5f8"/>
    <ds:schemaRef ds:uri="3800375a-9a4c-4096-89b1-47d2fe6814b3"/>
  </ds:schemaRefs>
</ds:datastoreItem>
</file>

<file path=customXml/itemProps2.xml><?xml version="1.0" encoding="utf-8"?>
<ds:datastoreItem xmlns:ds="http://schemas.openxmlformats.org/officeDocument/2006/customXml" ds:itemID="{F4C81C21-9E42-450C-8E21-3E1DF2D13B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02C6B-2BA7-430C-A818-91547EBA9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00375a-9a4c-4096-89b1-47d2fe6814b3"/>
    <ds:schemaRef ds:uri="b4827ecd-5a1e-4831-8d6c-3c34184ca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138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SLOOT Vanity</dc:creator>
  <cp:lastModifiedBy>Ilse VAN ANDEL</cp:lastModifiedBy>
  <cp:revision>5</cp:revision>
  <dcterms:created xsi:type="dcterms:W3CDTF">2025-10-20T11:42:39Z</dcterms:created>
  <dcterms:modified xsi:type="dcterms:W3CDTF">2025-11-05T14:36:04Z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2025-10-20T14:22:03Z</vt:lpwstr>
  </property>
  <property fmtid="{D5CDD505-2E9C-101B-9397-08002B2CF9AE}" pid="4" name="MSIP_Label_8ffbc0b8-e97b-47d1-beac-cb0955d66f3b_Method">
    <vt:lpwstr>Privileged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41562323-1dbe-4a33-865e-36bb4c539929</vt:lpwstr>
  </property>
  <property fmtid="{D5CDD505-2E9C-101B-9397-08002B2CF9AE}" pid="8" name="MSIP_Label_8ffbc0b8-e97b-47d1-beac-cb0955d66f3b_ContentBits">
    <vt:lpwstr>2</vt:lpwstr>
  </property>
  <property fmtid="{D5CDD505-2E9C-101B-9397-08002B2CF9AE}" pid="9" name="MSIP_Label_8ffbc0b8-e97b-47d1-beac-cb0955d66f3b_Tag">
    <vt:lpwstr>50, 0, 1, 1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Classification : Internal</vt:lpwstr>
  </property>
  <property fmtid="{D5CDD505-2E9C-101B-9397-08002B2CF9AE}" pid="12" name="ContentTypeId">
    <vt:lpwstr>0x010100243600C38A21B24D93F330BBDC7EE13B</vt:lpwstr>
  </property>
  <property fmtid="{D5CDD505-2E9C-101B-9397-08002B2CF9AE}" pid="13" name="MediaServiceImageTags">
    <vt:lpwstr/>
  </property>
</Properties>
</file>