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DEE09-BC26-42ED-9F3E-4C51CC5D3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524388-536B-49A2-8CF7-4BF26EE66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11B2CD-B1BC-4928-B825-002263DC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98A37E-183B-443E-88D2-0126A963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524CC0-6BB1-4106-9A96-0FB39B84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109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1B21A-CC4A-4049-B5FF-DD41D9E3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B0D8852-6BB0-4C5E-AD02-E9A0A80CC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1B241D-98E1-4DBD-B8F6-2510517C5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27F6E4-CA53-4B4F-B5A5-7E137D77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7CA83E-8360-4424-8F7C-BC7C6244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94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6FDE40D-9AB5-471F-9623-D27B0E40B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A6B93A1-CDF2-4F68-B1FD-5B98379ED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42DC9E-48DD-4294-9E4D-68158C77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25640E-4FDE-46E4-BDEC-5DA7CC9E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5C707D-3EAA-4CCE-B3E9-4ED443EE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377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B842E7-8422-401A-84AA-66561866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78EF01-6EAB-4702-9070-BE570AF5C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96FDF9-290E-4879-83B9-9FA54C225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093520-ADD9-4F2A-BE86-AFCDED84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757ABE-049C-442F-834D-6E672F747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26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E4CDD-6A1D-4247-87B8-AE66900D4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1F7340-D8E3-4C56-9BDB-D12929AA8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F62FB4-98D0-45E0-87D7-FABEA752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24F934-F121-45B1-A21E-F59CDF92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A5637B-7804-4E0F-8A36-6A34DEAE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073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AED1E9-2DD5-4571-9510-4C7E24035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D55D25-3AF0-43B4-93FC-2384A0BC9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2148E3-F31F-4B7C-B2FA-233D9DC0C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E78773-BAC0-4B91-8437-9554C2FB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0902067-BFD6-4F14-AB7B-16148066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E2DC67-2F9D-46D1-9CD1-98B7BC65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31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AE29E-9EF1-4D48-87BA-C1B1496E0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ED6689F-FF24-41BA-B444-EA2823151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FCFE98-BEFF-40D8-9A81-EED17FC69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3953E6D-01BF-4EC6-A177-2FC1566E2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5176B8F-541C-4E64-A871-84D52DB6B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28CB13E-7513-4447-AC1D-4B2B9429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B317A5E-E7F8-4DC2-A444-846D6B10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4BBF848-867C-4571-AF75-EA00C7AE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439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01B1C-9734-43D9-9009-761079E8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DBCC04E-E639-458D-B21F-ED09FE45C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0319CBE-1CA6-4C7F-9393-849B44AE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0B00546-8AC5-49C5-BB2B-E064E165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75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7B0963E-9F7D-4185-BACD-2E892830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D7D63F-3878-49F4-AE57-FE5595E5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8B16187-6212-48EF-86C9-F61E3B50C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10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A8DC3-A2EB-4092-8DFC-2940EEC99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9ABF5F-8E55-4AB6-ABD7-001C267C9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DF5FD5C-88CB-42E3-8C91-C6C6E495D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26E243-C094-40C7-AE3C-1A64F6782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53E1E32-928D-46F8-984E-DDAE36FD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186904-4B52-4131-9D64-FFA553B3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40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9D2C2-2E6A-4CF5-9579-4FEEB62E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B0CCC8D-26C1-4640-9E0E-B24947997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87B4E9-6F00-4155-97C6-D7417ECDB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780860-4A44-4FCF-A73F-E4CA8872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5752F04-971D-4166-AB0B-C8A8F085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DC6D0F1-EEC1-40F7-BC26-1A16124E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72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5CB39A-D812-421F-9772-C19ED6486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35DA2EC-67C3-4CD9-A097-547EC9C2B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73EA5C-1D53-4653-8F33-399857D81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F7EE5-2F5E-4B8C-ACCB-590B67DA219A}" type="datetimeFigureOut">
              <a:rPr lang="nl-NL" smtClean="0"/>
              <a:t>05-06-2024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1DBA33-4EDA-45DB-977A-6EDE9FC0B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9702C5-7DD7-4371-BEEC-B11E7F6EC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5828C-9B90-4543-97AE-297989F1F2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88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C0F22ED-7658-45AB-8EB8-2EDB22E7D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977529"/>
              </p:ext>
            </p:extLst>
          </p:nvPr>
        </p:nvGraphicFramePr>
        <p:xfrm>
          <a:off x="1080000" y="1515601"/>
          <a:ext cx="8017546" cy="430090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724283">
                  <a:extLst>
                    <a:ext uri="{9D8B030D-6E8A-4147-A177-3AD203B41FA5}">
                      <a16:colId xmlns:a16="http://schemas.microsoft.com/office/drawing/2014/main" val="3972696392"/>
                    </a:ext>
                  </a:extLst>
                </a:gridCol>
                <a:gridCol w="1831407">
                  <a:extLst>
                    <a:ext uri="{9D8B030D-6E8A-4147-A177-3AD203B41FA5}">
                      <a16:colId xmlns:a16="http://schemas.microsoft.com/office/drawing/2014/main" val="1016393869"/>
                    </a:ext>
                  </a:extLst>
                </a:gridCol>
                <a:gridCol w="1750967">
                  <a:extLst>
                    <a:ext uri="{9D8B030D-6E8A-4147-A177-3AD203B41FA5}">
                      <a16:colId xmlns:a16="http://schemas.microsoft.com/office/drawing/2014/main" val="591368378"/>
                    </a:ext>
                  </a:extLst>
                </a:gridCol>
                <a:gridCol w="1710889">
                  <a:extLst>
                    <a:ext uri="{9D8B030D-6E8A-4147-A177-3AD203B41FA5}">
                      <a16:colId xmlns:a16="http://schemas.microsoft.com/office/drawing/2014/main" val="338425122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endParaRPr lang="nl-NL" sz="12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15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N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Reiskostenvergoeding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15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N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Leaserijder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15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N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Mobiliteitsbudget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1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9338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Openbaar vervoer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(trein, bus, metro, tram)</a:t>
                      </a:r>
                    </a:p>
                  </a:txBody>
                  <a:tcPr marL="108000"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5998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 Fiets &amp; Fietsenstalling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6555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Parkeren &amp; tol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68904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Internationaal reizen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60185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</a:t>
                      </a: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wash</a:t>
                      </a:r>
                      <a:endParaRPr lang="nl-NL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nl-NL" sz="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5729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42226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Reiskosten declareren woon-werk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€ 0,23 per km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endParaRPr lang="nl-NL" sz="8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€ 0,23 per km</a:t>
                      </a:r>
                      <a:endParaRPr lang="nl-NL" sz="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86847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Reiskosten declareren zakelijk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€ 0,23 per km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€ 0,23 per km</a:t>
                      </a:r>
                      <a:endParaRPr lang="nl-NL" sz="800" b="0" i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74146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Thuiswerkvergoeding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€ 2,35 per dag</a:t>
                      </a:r>
                      <a:endParaRPr lang="nl-NL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€ 2,35 per dag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8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€ 2,35 per dag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91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372081"/>
                  </a:ext>
                </a:extLst>
              </a:tr>
            </a:tbl>
          </a:graphicData>
        </a:graphic>
      </p:graphicFrame>
      <p:pic>
        <p:nvPicPr>
          <p:cNvPr id="24" name="Afbeelding 23">
            <a:extLst>
              <a:ext uri="{FF2B5EF4-FFF2-40B4-BE49-F238E27FC236}">
                <a16:creationId xmlns:a16="http://schemas.microsoft.com/office/drawing/2014/main" id="{8DD9667E-EB3B-4EBA-923E-4FFDE499F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38" y="3434401"/>
            <a:ext cx="153225" cy="153225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542C21E7-B591-42D7-8DC2-D84E8369B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035" y="3844118"/>
            <a:ext cx="153225" cy="153225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ABDBC38-50C7-423F-958A-D144DD73E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39" y="2124118"/>
            <a:ext cx="153225" cy="153225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CEA0A435-65BD-40CA-A7E8-7E487D84F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7" y="2142780"/>
            <a:ext cx="153225" cy="153225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5DFB2A9F-7C72-4D53-BE88-DFB8100A4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77" y="2592272"/>
            <a:ext cx="153225" cy="153225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F6008754-363D-4F36-8274-A1E2081A9640}"/>
              </a:ext>
            </a:extLst>
          </p:cNvPr>
          <p:cNvSpPr/>
          <p:nvPr/>
        </p:nvSpPr>
        <p:spPr>
          <a:xfrm>
            <a:off x="5798773" y="3920337"/>
            <a:ext cx="14285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800" i="1" dirty="0"/>
              <a:t>maximaal € 20,00 per maand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FC45BC4-F6ED-4DA7-A782-F2BD332AD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188" y="2597183"/>
            <a:ext cx="152413" cy="152413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4DBC1B0A-A369-4CF6-B7A7-C31EBD580687}"/>
              </a:ext>
            </a:extLst>
          </p:cNvPr>
          <p:cNvSpPr/>
          <p:nvPr/>
        </p:nvSpPr>
        <p:spPr>
          <a:xfrm>
            <a:off x="7543026" y="4771208"/>
            <a:ext cx="14285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800" i="1" dirty="0"/>
              <a:t>Bruto-netto verrekening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1B279D6B-3F11-440A-89F8-43EAFD4A6626}"/>
              </a:ext>
            </a:extLst>
          </p:cNvPr>
          <p:cNvSpPr/>
          <p:nvPr/>
        </p:nvSpPr>
        <p:spPr>
          <a:xfrm>
            <a:off x="7543025" y="5205461"/>
            <a:ext cx="142857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800" i="1" dirty="0"/>
              <a:t>Bruto-netto verrekening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607FAE19-CA3D-40FB-9401-4CE1F3148A18}"/>
              </a:ext>
            </a:extLst>
          </p:cNvPr>
          <p:cNvSpPr/>
          <p:nvPr/>
        </p:nvSpPr>
        <p:spPr>
          <a:xfrm>
            <a:off x="1080000" y="985721"/>
            <a:ext cx="8017546" cy="460263"/>
          </a:xfrm>
          <a:prstGeom prst="rect">
            <a:avLst/>
          </a:prstGeom>
          <a:solidFill>
            <a:srgbClr val="00915A"/>
          </a:solidFill>
          <a:ln>
            <a:solidFill>
              <a:srgbClr val="0091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E99C6A9B-58A9-4E7A-B640-A8246453EC28}"/>
              </a:ext>
            </a:extLst>
          </p:cNvPr>
          <p:cNvSpPr txBox="1">
            <a:spLocks/>
          </p:cNvSpPr>
          <p:nvPr/>
        </p:nvSpPr>
        <p:spPr>
          <a:xfrm>
            <a:off x="1080000" y="989598"/>
            <a:ext cx="7949817" cy="4928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Beschikbare reismogelijkheden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F33EC8BA-3682-4BB5-85F1-9CBC77DCAC1F}"/>
              </a:ext>
            </a:extLst>
          </p:cNvPr>
          <p:cNvSpPr/>
          <p:nvPr/>
        </p:nvSpPr>
        <p:spPr>
          <a:xfrm>
            <a:off x="1162496" y="5975909"/>
            <a:ext cx="44358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* Declaraties kunnen tot 60 dagen terug in de tijd worden ingediend.</a:t>
            </a:r>
          </a:p>
          <a:p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** In het huidige mobiliteitsbeleid zie je welke kosten er voor jou vergoed worden.  </a:t>
            </a:r>
            <a:endParaRPr lang="nl-NL" sz="900" dirty="0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27ACE328-951E-405A-9461-2F8A69AAC2AA}"/>
              </a:ext>
            </a:extLst>
          </p:cNvPr>
          <p:cNvSpPr/>
          <p:nvPr/>
        </p:nvSpPr>
        <p:spPr>
          <a:xfrm>
            <a:off x="4039881" y="4780539"/>
            <a:ext cx="15584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800" i="1" dirty="0"/>
              <a:t>+</a:t>
            </a:r>
            <a:r>
              <a:rPr lang="nl-NL" sz="700" i="1" dirty="0"/>
              <a:t> </a:t>
            </a:r>
            <a:r>
              <a:rPr lang="nl-NL" sz="700" i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nl-NL" sz="800" i="1" dirty="0"/>
              <a:t>0,07 bruto voor fiets &amp; lopen 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0DDACEAD-1426-4F44-811B-F5A57BF68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38" y="3808916"/>
            <a:ext cx="153225" cy="153225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B3B9C8A5-6CD5-4C3B-B371-714532637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701" y="4259043"/>
            <a:ext cx="153225" cy="153225"/>
          </a:xfrm>
          <a:prstGeom prst="rect">
            <a:avLst/>
          </a:prstGeom>
        </p:spPr>
      </p:pic>
      <p:pic>
        <p:nvPicPr>
          <p:cNvPr id="34" name="Afbeelding 33">
            <a:extLst>
              <a:ext uri="{FF2B5EF4-FFF2-40B4-BE49-F238E27FC236}">
                <a16:creationId xmlns:a16="http://schemas.microsoft.com/office/drawing/2014/main" id="{99943DD4-73CD-4196-9AED-C3E496A2D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701" y="3429193"/>
            <a:ext cx="153225" cy="153225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B303F659-5850-4B48-992C-9C7114102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700" y="3013610"/>
            <a:ext cx="153225" cy="153225"/>
          </a:xfrm>
          <a:prstGeom prst="rect">
            <a:avLst/>
          </a:prstGeom>
        </p:spPr>
      </p:pic>
      <p:pic>
        <p:nvPicPr>
          <p:cNvPr id="36" name="Afbeelding 35">
            <a:extLst>
              <a:ext uri="{FF2B5EF4-FFF2-40B4-BE49-F238E27FC236}">
                <a16:creationId xmlns:a16="http://schemas.microsoft.com/office/drawing/2014/main" id="{7F093D57-1036-4085-B1CF-20C1C5FA7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699" y="2598685"/>
            <a:ext cx="153225" cy="153225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547CD862-59DE-458C-9111-AAF728DEE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698" y="2122609"/>
            <a:ext cx="153225" cy="153225"/>
          </a:xfrm>
          <a:prstGeom prst="rect">
            <a:avLst/>
          </a:prstGeom>
        </p:spPr>
      </p:pic>
      <p:pic>
        <p:nvPicPr>
          <p:cNvPr id="38" name="Afbeelding 37">
            <a:extLst>
              <a:ext uri="{FF2B5EF4-FFF2-40B4-BE49-F238E27FC236}">
                <a16:creationId xmlns:a16="http://schemas.microsoft.com/office/drawing/2014/main" id="{A5BD3472-4B85-4650-A20B-A410DD0F5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116" y="3013610"/>
            <a:ext cx="153225" cy="153225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B1968DFA-3FC9-4CFC-9128-D1D141E3D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638" y="3025077"/>
            <a:ext cx="153225" cy="153225"/>
          </a:xfrm>
          <a:prstGeom prst="rect">
            <a:avLst/>
          </a:prstGeom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69564CF9-7F6D-4956-8B02-7F7605734922}"/>
              </a:ext>
            </a:extLst>
          </p:cNvPr>
          <p:cNvSpPr/>
          <p:nvPr/>
        </p:nvSpPr>
        <p:spPr>
          <a:xfrm>
            <a:off x="1080000" y="394721"/>
            <a:ext cx="801754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Pas onderstaande tabel aan naar de instellingen van jouw mobiliteitsplatform. Zie hiervoor de implementatiesheet. Vul eventueel extra groepen toe. </a:t>
            </a:r>
            <a:b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900" dirty="0">
                <a:latin typeface="Arial" panose="020B0604020202020204" pitchFamily="34" charset="0"/>
                <a:cs typeface="Arial" panose="020B0604020202020204" pitchFamily="34" charset="0"/>
              </a:rPr>
              <a:t>Sla het document vervolgens op als pdf bestand. </a:t>
            </a:r>
            <a:endParaRPr lang="nl-NL" sz="900" dirty="0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AE41A100-C7DB-4702-8B5E-96C90D8EDD41}"/>
              </a:ext>
            </a:extLst>
          </p:cNvPr>
          <p:cNvSpPr/>
          <p:nvPr/>
        </p:nvSpPr>
        <p:spPr>
          <a:xfrm>
            <a:off x="4039880" y="5211208"/>
            <a:ext cx="155844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800" i="1" dirty="0"/>
              <a:t>+</a:t>
            </a:r>
            <a:r>
              <a:rPr lang="nl-NL" sz="700" i="1" dirty="0"/>
              <a:t> </a:t>
            </a:r>
            <a:r>
              <a:rPr lang="nl-NL" sz="700" i="1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nl-NL" sz="800" i="1" dirty="0"/>
              <a:t>0,07 bruto voor fiets &amp; lopen </a:t>
            </a:r>
          </a:p>
        </p:txBody>
      </p:sp>
      <p:pic>
        <p:nvPicPr>
          <p:cNvPr id="42" name="Image 15" descr="PPT_43-06.png">
            <a:extLst>
              <a:ext uri="{FF2B5EF4-FFF2-40B4-BE49-F238E27FC236}">
                <a16:creationId xmlns:a16="http://schemas.microsoft.com/office/drawing/2014/main" id="{80814291-F89A-41BB-B195-1E9E038A9F95}"/>
              </a:ext>
            </a:extLst>
          </p:cNvPr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6939" y="6381000"/>
            <a:ext cx="1285424" cy="29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914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Beschikbare reismogelijkheden</dc:title>
  <dc:creator>Kristel Kraan</dc:creator>
  <cp:lastModifiedBy>Kristel Kraan</cp:lastModifiedBy>
  <cp:revision>17</cp:revision>
  <dcterms:created xsi:type="dcterms:W3CDTF">2024-06-05T08:33:27Z</dcterms:created>
  <dcterms:modified xsi:type="dcterms:W3CDTF">2024-06-05T12:12:47Z</dcterms:modified>
</cp:coreProperties>
</file>