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7556500" cy="10693400"/>
  <p:notesSz cx="7556500" cy="10693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ier Schoenmaker" initials="RS" lastIdx="8" clrIdx="0">
    <p:extLst>
      <p:ext uri="{19B8F6BF-5375-455C-9EA6-DF929625EA0E}">
        <p15:presenceInfo xmlns:p15="http://schemas.microsoft.com/office/powerpoint/2012/main" userId="S-1-5-21-527237240-1343024091-839522115-518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C59"/>
    <a:srgbClr val="2CAD6E"/>
    <a:srgbClr val="00594E"/>
    <a:srgbClr val="C5D97A"/>
    <a:srgbClr val="DBDD3B"/>
    <a:srgbClr val="00AC35"/>
    <a:srgbClr val="035A56"/>
    <a:srgbClr val="4FBAB5"/>
    <a:srgbClr val="ED6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70" d="100"/>
          <a:sy n="70" d="100"/>
        </p:scale>
        <p:origin x="340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4E532-141B-4C62-AA5D-6F3254FC4808}" type="datetimeFigureOut">
              <a:rPr lang="nl-NL" smtClean="0"/>
              <a:t>26-01-2024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306FB-1FBE-42DC-9FDB-9A46C2E894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5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4100" y="5822112"/>
            <a:ext cx="5514649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27FEA-3163-4869-BF4D-154033701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C03D21-A47B-4221-B782-A895F9BA753C}"/>
              </a:ext>
            </a:extLst>
          </p:cNvPr>
          <p:cNvSpPr/>
          <p:nvPr/>
        </p:nvSpPr>
        <p:spPr>
          <a:xfrm>
            <a:off x="349250" y="469900"/>
            <a:ext cx="1447800" cy="685800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  <a:latin typeface="BNPP Sans" panose="02000000000000000000" pitchFamily="50" charset="0"/>
              </a:rPr>
              <a:t>Logo organisatie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73902A-3CD5-46CA-B82B-CA7588DB93DE}"/>
              </a:ext>
            </a:extLst>
          </p:cNvPr>
          <p:cNvSpPr/>
          <p:nvPr/>
        </p:nvSpPr>
        <p:spPr>
          <a:xfrm>
            <a:off x="654050" y="9994900"/>
            <a:ext cx="1371600" cy="6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  <a:latin typeface="BNPP Sans" panose="02000000000000000000" pitchFamily="50" charset="0"/>
              </a:rPr>
              <a:t>Logo organisatie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D3C75-F7A2-4D03-AB9F-AC0D2E4BB894}"/>
              </a:ext>
            </a:extLst>
          </p:cNvPr>
          <p:cNvSpPr/>
          <p:nvPr/>
        </p:nvSpPr>
        <p:spPr>
          <a:xfrm>
            <a:off x="2330450" y="9994900"/>
            <a:ext cx="512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Wil je meer weten over het leasen van een fiets neem dan contact op met jouw HR-contactpersoon of kijk voor meer informatie op arval.nl/mobiliteit/bike-lease </a:t>
            </a:r>
            <a:endParaRPr lang="nl-NL" sz="1600" dirty="0">
              <a:latin typeface="BNPP Sans Condensed Light" panose="020000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EA9839-5C4F-4AB1-AC65-91DB60CA0EAF}"/>
              </a:ext>
            </a:extLst>
          </p:cNvPr>
          <p:cNvSpPr/>
          <p:nvPr/>
        </p:nvSpPr>
        <p:spPr>
          <a:xfrm>
            <a:off x="577850" y="5995769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  <a:latin typeface="BNPP Sans" panose="02000000000000000000" pitchFamily="50" charset="0"/>
              </a:rPr>
              <a:t>{Organisatienaam} 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biedt je in samenwerking met Arval een uitgebreid aanbod van fietsen, e-bikes en bakfietsen van ruim 100 merken aan.</a:t>
            </a:r>
            <a:endParaRPr lang="nl-NL" sz="1600" dirty="0">
              <a:latin typeface="BNPP Sans" panose="020000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0C4A0B-5603-4044-8395-4FB7BB59F9C0}"/>
              </a:ext>
            </a:extLst>
          </p:cNvPr>
          <p:cNvSpPr/>
          <p:nvPr/>
        </p:nvSpPr>
        <p:spPr>
          <a:xfrm>
            <a:off x="654050" y="7861300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Klein bedrag per maand via bruto salaris</a:t>
            </a:r>
            <a:endParaRPr lang="nl-NL" sz="1400" dirty="0">
              <a:latin typeface="BNPP Rounded Light" panose="0200050302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530AA6-7CE6-4796-92BE-EBDBB1208612}"/>
              </a:ext>
            </a:extLst>
          </p:cNvPr>
          <p:cNvSpPr/>
          <p:nvPr/>
        </p:nvSpPr>
        <p:spPr>
          <a:xfrm>
            <a:off x="2387099" y="7897793"/>
            <a:ext cx="1695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Bijdrage van 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{XX,XX} 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euro per maand door 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{Organisatienaam}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C07B1E-893D-493F-856E-1EBEB71D034F}"/>
              </a:ext>
            </a:extLst>
          </p:cNvPr>
          <p:cNvSpPr/>
          <p:nvPr/>
        </p:nvSpPr>
        <p:spPr>
          <a:xfrm>
            <a:off x="4123823" y="7937500"/>
            <a:ext cx="133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Volledig privégebruik toegestaan</a:t>
            </a:r>
            <a:endParaRPr lang="nl-NL" sz="1400" dirty="0">
              <a:solidFill>
                <a:srgbClr val="C00000"/>
              </a:solidFill>
              <a:latin typeface="BNPP Rounded Light" panose="02000503020000020004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3E15C-5F55-401F-AA15-9B837AC7CC94}"/>
              </a:ext>
            </a:extLst>
          </p:cNvPr>
          <p:cNvSpPr/>
          <p:nvPr/>
        </p:nvSpPr>
        <p:spPr>
          <a:xfrm>
            <a:off x="5724023" y="7937500"/>
            <a:ext cx="133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Inclusief onderhoud en verzekering</a:t>
            </a:r>
            <a:endParaRPr lang="nl-NL" sz="1400" dirty="0">
              <a:solidFill>
                <a:srgbClr val="C00000"/>
              </a:solidFill>
              <a:latin typeface="BNPP Rounded Light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4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BEBFAF-45B0-4DD4-8C9D-6955B3049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C03D21-A47B-4221-B782-A895F9BA753C}"/>
              </a:ext>
            </a:extLst>
          </p:cNvPr>
          <p:cNvSpPr/>
          <p:nvPr/>
        </p:nvSpPr>
        <p:spPr>
          <a:xfrm>
            <a:off x="349250" y="469900"/>
            <a:ext cx="1447800" cy="685800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  <a:latin typeface="BNPP Sans" panose="02000000000000000000" pitchFamily="50" charset="0"/>
              </a:rPr>
              <a:t>Logo organisatie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73902A-3CD5-46CA-B82B-CA7588DB93DE}"/>
              </a:ext>
            </a:extLst>
          </p:cNvPr>
          <p:cNvSpPr/>
          <p:nvPr/>
        </p:nvSpPr>
        <p:spPr>
          <a:xfrm>
            <a:off x="654050" y="9994900"/>
            <a:ext cx="1371600" cy="6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  <a:latin typeface="BNPP Sans" panose="02000000000000000000" pitchFamily="50" charset="0"/>
              </a:rPr>
              <a:t>Logo organisatie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D3C75-F7A2-4D03-AB9F-AC0D2E4BB894}"/>
              </a:ext>
            </a:extLst>
          </p:cNvPr>
          <p:cNvSpPr/>
          <p:nvPr/>
        </p:nvSpPr>
        <p:spPr>
          <a:xfrm>
            <a:off x="2330450" y="9994900"/>
            <a:ext cx="512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Wil je meer weten over het leasen van een fiets neem dan contact op met jouw HR-contactpersoon of kijk voor meer informatie op arval.nl/mobiliteit/bike-lease </a:t>
            </a:r>
            <a:endParaRPr lang="nl-NL" sz="1600" dirty="0">
              <a:latin typeface="BNPP Sans Condensed Light" panose="020000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EA9839-5C4F-4AB1-AC65-91DB60CA0EAF}"/>
              </a:ext>
            </a:extLst>
          </p:cNvPr>
          <p:cNvSpPr/>
          <p:nvPr/>
        </p:nvSpPr>
        <p:spPr>
          <a:xfrm>
            <a:off x="577850" y="5995769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  <a:latin typeface="BNPP Sans" panose="02000000000000000000" pitchFamily="50" charset="0"/>
              </a:rPr>
              <a:t>{Organisatienaam} 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biedt je in samenwerking met Arval een uitgebreid aanbod van fietsen, e-bikes en bakfietsen van ruim 100 merken aan.</a:t>
            </a:r>
            <a:endParaRPr lang="nl-NL" sz="1600" dirty="0">
              <a:latin typeface="BNPP Sans" panose="020000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0C4A0B-5603-4044-8395-4FB7BB59F9C0}"/>
              </a:ext>
            </a:extLst>
          </p:cNvPr>
          <p:cNvSpPr/>
          <p:nvPr/>
        </p:nvSpPr>
        <p:spPr>
          <a:xfrm>
            <a:off x="654050" y="7861300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Klein bedrag per maand via bruto salaris</a:t>
            </a:r>
            <a:endParaRPr lang="nl-NL" sz="1400" dirty="0">
              <a:latin typeface="BNPP Rounded Light" panose="0200050302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530AA6-7CE6-4796-92BE-EBDBB1208612}"/>
              </a:ext>
            </a:extLst>
          </p:cNvPr>
          <p:cNvSpPr/>
          <p:nvPr/>
        </p:nvSpPr>
        <p:spPr>
          <a:xfrm>
            <a:off x="2387099" y="7897793"/>
            <a:ext cx="1695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Bijdrage van 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{XX,XX} 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euro per maand door 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{Organisatienaam}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C07B1E-893D-493F-856E-1EBEB71D034F}"/>
              </a:ext>
            </a:extLst>
          </p:cNvPr>
          <p:cNvSpPr/>
          <p:nvPr/>
        </p:nvSpPr>
        <p:spPr>
          <a:xfrm>
            <a:off x="4123823" y="7937500"/>
            <a:ext cx="133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Volledig privégebruik toegestaan</a:t>
            </a:r>
            <a:endParaRPr lang="nl-NL" sz="1400" dirty="0">
              <a:solidFill>
                <a:srgbClr val="C00000"/>
              </a:solidFill>
              <a:latin typeface="BNPP Rounded Light" panose="02000503020000020004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3E15C-5F55-401F-AA15-9B837AC7CC94}"/>
              </a:ext>
            </a:extLst>
          </p:cNvPr>
          <p:cNvSpPr/>
          <p:nvPr/>
        </p:nvSpPr>
        <p:spPr>
          <a:xfrm>
            <a:off x="5724023" y="7937500"/>
            <a:ext cx="133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Inclusief onderhoud en verzekering</a:t>
            </a:r>
            <a:endParaRPr lang="nl-NL" sz="1400" dirty="0">
              <a:solidFill>
                <a:srgbClr val="C00000"/>
              </a:solidFill>
              <a:latin typeface="BNPP Rounded Light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5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D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BNPP Rounded Light</vt:lpstr>
      <vt:lpstr>BNPP Sans</vt:lpstr>
      <vt:lpstr>BNPP Sans Condensed Light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Werknemer Pakket</dc:title>
  <dc:creator>Maarten Koornstra</dc:creator>
  <cp:lastModifiedBy>Kristel Kraan</cp:lastModifiedBy>
  <cp:revision>78</cp:revision>
  <dcterms:created xsi:type="dcterms:W3CDTF">2021-05-18T08:26:10Z</dcterms:created>
  <dcterms:modified xsi:type="dcterms:W3CDTF">2024-01-26T10:46:00Z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2021-04-25T00:00:00Z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2021-05-18T00:00:00Z</vt:filetime>
  </property>
</Properties>
</file>